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982" r:id="rId1"/>
  </p:sldMasterIdLst>
  <p:notesMasterIdLst>
    <p:notesMasterId r:id="rId13"/>
  </p:notesMasterIdLst>
  <p:handoutMasterIdLst>
    <p:handoutMasterId r:id="rId14"/>
  </p:handoutMasterIdLst>
  <p:sldIdLst>
    <p:sldId id="1415" r:id="rId2"/>
    <p:sldId id="1647" r:id="rId3"/>
    <p:sldId id="1727" r:id="rId4"/>
    <p:sldId id="1771" r:id="rId5"/>
    <p:sldId id="1772" r:id="rId6"/>
    <p:sldId id="1761" r:id="rId7"/>
    <p:sldId id="1713" r:id="rId8"/>
    <p:sldId id="1775" r:id="rId9"/>
    <p:sldId id="1773" r:id="rId10"/>
    <p:sldId id="1774" r:id="rId11"/>
    <p:sldId id="1419" r:id="rId12"/>
  </p:sldIdLst>
  <p:sldSz cx="9144000" cy="6858000" type="screen4x3"/>
  <p:notesSz cx="7102475" cy="10234613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63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272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6909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545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1824" algn="l" defTabSz="912729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38194" algn="l" defTabSz="912729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194554" algn="l" defTabSz="912729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0920" algn="l" defTabSz="912729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960">
          <p15:clr>
            <a:srgbClr val="A4A3A4"/>
          </p15:clr>
        </p15:guide>
        <p15:guide id="3" pos="4032">
          <p15:clr>
            <a:srgbClr val="A4A3A4"/>
          </p15:clr>
        </p15:guide>
        <p15:guide id="4" pos="2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11"/>
    <a:srgbClr val="FFE600"/>
    <a:srgbClr val="00FF99"/>
    <a:srgbClr val="C5EBED"/>
    <a:srgbClr val="71CC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434" autoAdjust="0"/>
  </p:normalViewPr>
  <p:slideViewPr>
    <p:cSldViewPr>
      <p:cViewPr varScale="1">
        <p:scale>
          <a:sx n="104" d="100"/>
          <a:sy n="104" d="100"/>
        </p:scale>
        <p:origin x="1410" y="108"/>
      </p:cViewPr>
      <p:guideLst>
        <p:guide orient="horz" pos="2160"/>
        <p:guide pos="960"/>
        <p:guide pos="4032"/>
        <p:guide pos="2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74" y="-96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29F5FC-2989-42EB-B68E-772D8FEAEFDD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40B0036-204B-4F8C-9C7A-30C0E9FFB9DC}">
      <dgm:prSet phldrT="[Text]"/>
      <dgm:spPr/>
      <dgm:t>
        <a:bodyPr/>
        <a:lstStyle/>
        <a:p>
          <a:endParaRPr lang="en-IN" dirty="0"/>
        </a:p>
      </dgm:t>
    </dgm:pt>
    <dgm:pt modelId="{27E2277D-747F-4AA7-8F7C-14356D8A63DD}" type="parTrans" cxnId="{E75ECF39-0CEE-4061-9F9F-E56B59B90EAF}">
      <dgm:prSet/>
      <dgm:spPr/>
      <dgm:t>
        <a:bodyPr/>
        <a:lstStyle/>
        <a:p>
          <a:endParaRPr lang="en-IN"/>
        </a:p>
      </dgm:t>
    </dgm:pt>
    <dgm:pt modelId="{A61FE462-152C-4340-809D-A44405418472}" type="sibTrans" cxnId="{E75ECF39-0CEE-4061-9F9F-E56B59B90EAF}">
      <dgm:prSet/>
      <dgm:spPr/>
      <dgm:t>
        <a:bodyPr/>
        <a:lstStyle/>
        <a:p>
          <a:endParaRPr lang="en-IN"/>
        </a:p>
      </dgm:t>
    </dgm:pt>
    <dgm:pt modelId="{75D8B3F8-218A-4243-9940-98AA5CB26F8A}">
      <dgm:prSet phldrT="[Text]"/>
      <dgm:spPr/>
      <dgm:t>
        <a:bodyPr/>
        <a:lstStyle/>
        <a:p>
          <a:endParaRPr lang="en-IN" dirty="0"/>
        </a:p>
      </dgm:t>
    </dgm:pt>
    <dgm:pt modelId="{F4ECF93A-49A7-4AB2-A68A-2DB0F0E9789B}" type="parTrans" cxnId="{0F922383-D376-4A6C-BF37-E6EED79140D0}">
      <dgm:prSet/>
      <dgm:spPr/>
      <dgm:t>
        <a:bodyPr/>
        <a:lstStyle/>
        <a:p>
          <a:endParaRPr lang="en-IN"/>
        </a:p>
      </dgm:t>
    </dgm:pt>
    <dgm:pt modelId="{5BE5870E-902F-4301-94EE-E2A562A05F8E}" type="sibTrans" cxnId="{0F922383-D376-4A6C-BF37-E6EED79140D0}">
      <dgm:prSet/>
      <dgm:spPr/>
      <dgm:t>
        <a:bodyPr/>
        <a:lstStyle/>
        <a:p>
          <a:endParaRPr lang="en-IN"/>
        </a:p>
      </dgm:t>
    </dgm:pt>
    <dgm:pt modelId="{4C331330-0840-445A-9E46-DA8DA585FC88}">
      <dgm:prSet phldrT="[Text]"/>
      <dgm:spPr/>
      <dgm:t>
        <a:bodyPr/>
        <a:lstStyle/>
        <a:p>
          <a:endParaRPr lang="en-IN" dirty="0"/>
        </a:p>
      </dgm:t>
    </dgm:pt>
    <dgm:pt modelId="{A0B5C252-6010-4E01-8B4E-AAC46869559E}" type="parTrans" cxnId="{7800EA1F-D0B8-455A-BDE5-6B6930C13A25}">
      <dgm:prSet/>
      <dgm:spPr/>
      <dgm:t>
        <a:bodyPr/>
        <a:lstStyle/>
        <a:p>
          <a:endParaRPr lang="en-IN"/>
        </a:p>
      </dgm:t>
    </dgm:pt>
    <dgm:pt modelId="{00ECB927-92F0-4CCD-9CBB-457AE19C1D3B}" type="sibTrans" cxnId="{7800EA1F-D0B8-455A-BDE5-6B6930C13A25}">
      <dgm:prSet/>
      <dgm:spPr/>
      <dgm:t>
        <a:bodyPr/>
        <a:lstStyle/>
        <a:p>
          <a:endParaRPr lang="en-IN"/>
        </a:p>
      </dgm:t>
    </dgm:pt>
    <dgm:pt modelId="{53F1A4C4-F120-45C4-964F-CFB3E8B07120}" type="pres">
      <dgm:prSet presAssocID="{8929F5FC-2989-42EB-B68E-772D8FEAEFDD}" presName="rootnode" presStyleCnt="0">
        <dgm:presLayoutVars>
          <dgm:chMax/>
          <dgm:chPref/>
          <dgm:dir/>
          <dgm:animLvl val="lvl"/>
        </dgm:presLayoutVars>
      </dgm:prSet>
      <dgm:spPr/>
    </dgm:pt>
    <dgm:pt modelId="{487A21B4-9FDC-4866-89EA-5975EAFF0657}" type="pres">
      <dgm:prSet presAssocID="{B40B0036-204B-4F8C-9C7A-30C0E9FFB9DC}" presName="composite" presStyleCnt="0"/>
      <dgm:spPr/>
    </dgm:pt>
    <dgm:pt modelId="{D6171942-275A-4BD0-93B4-9FBCC73CA587}" type="pres">
      <dgm:prSet presAssocID="{B40B0036-204B-4F8C-9C7A-30C0E9FFB9DC}" presName="LShape" presStyleLbl="alignNode1" presStyleIdx="0" presStyleCnt="5"/>
      <dgm:spPr>
        <a:solidFill>
          <a:srgbClr val="99FF11"/>
        </a:solidFill>
        <a:ln>
          <a:noFill/>
        </a:ln>
      </dgm:spPr>
    </dgm:pt>
    <dgm:pt modelId="{23C95482-0437-4F2C-87E6-3426CCABB4BC}" type="pres">
      <dgm:prSet presAssocID="{B40B0036-204B-4F8C-9C7A-30C0E9FFB9DC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3E281EF9-A6B2-4B7C-85A5-EC1D37AD4C87}" type="pres">
      <dgm:prSet presAssocID="{B40B0036-204B-4F8C-9C7A-30C0E9FFB9DC}" presName="Triangle" presStyleLbl="alignNode1" presStyleIdx="1" presStyleCnt="5"/>
      <dgm:spPr/>
    </dgm:pt>
    <dgm:pt modelId="{C48D7845-9BAE-49A7-9E0B-EC7DF678C077}" type="pres">
      <dgm:prSet presAssocID="{A61FE462-152C-4340-809D-A44405418472}" presName="sibTrans" presStyleCnt="0"/>
      <dgm:spPr/>
    </dgm:pt>
    <dgm:pt modelId="{2B3FFAD4-7666-4000-AFF6-F7DF3A0169B7}" type="pres">
      <dgm:prSet presAssocID="{A61FE462-152C-4340-809D-A44405418472}" presName="space" presStyleCnt="0"/>
      <dgm:spPr/>
    </dgm:pt>
    <dgm:pt modelId="{5F35EA6D-B269-404C-B1F8-05EAC91E4E01}" type="pres">
      <dgm:prSet presAssocID="{75D8B3F8-218A-4243-9940-98AA5CB26F8A}" presName="composite" presStyleCnt="0"/>
      <dgm:spPr/>
    </dgm:pt>
    <dgm:pt modelId="{DA4C64DA-707E-4F19-8A09-39496238550F}" type="pres">
      <dgm:prSet presAssocID="{75D8B3F8-218A-4243-9940-98AA5CB26F8A}" presName="LShape" presStyleLbl="alignNode1" presStyleIdx="2" presStyleCnt="5"/>
      <dgm:spPr>
        <a:solidFill>
          <a:srgbClr val="99FF11"/>
        </a:solidFill>
        <a:ln>
          <a:noFill/>
        </a:ln>
      </dgm:spPr>
    </dgm:pt>
    <dgm:pt modelId="{9BC5F8CB-A8B6-4DA3-BC28-C694744899DA}" type="pres">
      <dgm:prSet presAssocID="{75D8B3F8-218A-4243-9940-98AA5CB26F8A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D78566E-CE95-4F86-9768-B93BA11B5D9D}" type="pres">
      <dgm:prSet presAssocID="{75D8B3F8-218A-4243-9940-98AA5CB26F8A}" presName="Triangle" presStyleLbl="alignNode1" presStyleIdx="3" presStyleCnt="5"/>
      <dgm:spPr/>
    </dgm:pt>
    <dgm:pt modelId="{E0451537-7DD2-4C4A-B320-11E20E0E34DB}" type="pres">
      <dgm:prSet presAssocID="{5BE5870E-902F-4301-94EE-E2A562A05F8E}" presName="sibTrans" presStyleCnt="0"/>
      <dgm:spPr/>
    </dgm:pt>
    <dgm:pt modelId="{418C974F-845F-4822-9A5C-EFB5380B2751}" type="pres">
      <dgm:prSet presAssocID="{5BE5870E-902F-4301-94EE-E2A562A05F8E}" presName="space" presStyleCnt="0"/>
      <dgm:spPr/>
    </dgm:pt>
    <dgm:pt modelId="{192865D9-729D-4372-97E3-A9F96515DE68}" type="pres">
      <dgm:prSet presAssocID="{4C331330-0840-445A-9E46-DA8DA585FC88}" presName="composite" presStyleCnt="0"/>
      <dgm:spPr/>
    </dgm:pt>
    <dgm:pt modelId="{BB2A9EE7-4892-403F-8C9A-3D47BA2EEEAC}" type="pres">
      <dgm:prSet presAssocID="{4C331330-0840-445A-9E46-DA8DA585FC88}" presName="LShape" presStyleLbl="alignNode1" presStyleIdx="4" presStyleCnt="5"/>
      <dgm:spPr>
        <a:solidFill>
          <a:srgbClr val="99FF11"/>
        </a:solidFill>
        <a:ln>
          <a:noFill/>
        </a:ln>
      </dgm:spPr>
    </dgm:pt>
    <dgm:pt modelId="{DDCB76E7-CDE2-43BA-8468-11B39FBA6246}" type="pres">
      <dgm:prSet presAssocID="{4C331330-0840-445A-9E46-DA8DA585FC88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6A4DD0B-A676-4B41-8604-20B3B6E10E36}" type="presOf" srcId="{75D8B3F8-218A-4243-9940-98AA5CB26F8A}" destId="{9BC5F8CB-A8B6-4DA3-BC28-C694744899DA}" srcOrd="0" destOrd="0" presId="urn:microsoft.com/office/officeart/2009/3/layout/StepUpProcess"/>
    <dgm:cxn modelId="{B6DCE017-C503-4C28-BA42-3F5D08FF31BD}" type="presOf" srcId="{4C331330-0840-445A-9E46-DA8DA585FC88}" destId="{DDCB76E7-CDE2-43BA-8468-11B39FBA6246}" srcOrd="0" destOrd="0" presId="urn:microsoft.com/office/officeart/2009/3/layout/StepUpProcess"/>
    <dgm:cxn modelId="{22E2E919-5A98-4FC2-9D50-1A6F01EE8C37}" type="presOf" srcId="{8929F5FC-2989-42EB-B68E-772D8FEAEFDD}" destId="{53F1A4C4-F120-45C4-964F-CFB3E8B07120}" srcOrd="0" destOrd="0" presId="urn:microsoft.com/office/officeart/2009/3/layout/StepUpProcess"/>
    <dgm:cxn modelId="{7800EA1F-D0B8-455A-BDE5-6B6930C13A25}" srcId="{8929F5FC-2989-42EB-B68E-772D8FEAEFDD}" destId="{4C331330-0840-445A-9E46-DA8DA585FC88}" srcOrd="2" destOrd="0" parTransId="{A0B5C252-6010-4E01-8B4E-AAC46869559E}" sibTransId="{00ECB927-92F0-4CCD-9CBB-457AE19C1D3B}"/>
    <dgm:cxn modelId="{E75ECF39-0CEE-4061-9F9F-E56B59B90EAF}" srcId="{8929F5FC-2989-42EB-B68E-772D8FEAEFDD}" destId="{B40B0036-204B-4F8C-9C7A-30C0E9FFB9DC}" srcOrd="0" destOrd="0" parTransId="{27E2277D-747F-4AA7-8F7C-14356D8A63DD}" sibTransId="{A61FE462-152C-4340-809D-A44405418472}"/>
    <dgm:cxn modelId="{0F922383-D376-4A6C-BF37-E6EED79140D0}" srcId="{8929F5FC-2989-42EB-B68E-772D8FEAEFDD}" destId="{75D8B3F8-218A-4243-9940-98AA5CB26F8A}" srcOrd="1" destOrd="0" parTransId="{F4ECF93A-49A7-4AB2-A68A-2DB0F0E9789B}" sibTransId="{5BE5870E-902F-4301-94EE-E2A562A05F8E}"/>
    <dgm:cxn modelId="{A1F7FFCD-5333-4720-B94B-B1F5B8A4F864}" type="presOf" srcId="{B40B0036-204B-4F8C-9C7A-30C0E9FFB9DC}" destId="{23C95482-0437-4F2C-87E6-3426CCABB4BC}" srcOrd="0" destOrd="0" presId="urn:microsoft.com/office/officeart/2009/3/layout/StepUpProcess"/>
    <dgm:cxn modelId="{3A2408A5-AAB9-400C-ADBC-1D2F006268D9}" type="presParOf" srcId="{53F1A4C4-F120-45C4-964F-CFB3E8B07120}" destId="{487A21B4-9FDC-4866-89EA-5975EAFF0657}" srcOrd="0" destOrd="0" presId="urn:microsoft.com/office/officeart/2009/3/layout/StepUpProcess"/>
    <dgm:cxn modelId="{BFCEF898-C1AA-4AF1-BCD9-DB97A87CC45E}" type="presParOf" srcId="{487A21B4-9FDC-4866-89EA-5975EAFF0657}" destId="{D6171942-275A-4BD0-93B4-9FBCC73CA587}" srcOrd="0" destOrd="0" presId="urn:microsoft.com/office/officeart/2009/3/layout/StepUpProcess"/>
    <dgm:cxn modelId="{7DFA46A6-B91A-4F6B-94DF-B16C8C747AA0}" type="presParOf" srcId="{487A21B4-9FDC-4866-89EA-5975EAFF0657}" destId="{23C95482-0437-4F2C-87E6-3426CCABB4BC}" srcOrd="1" destOrd="0" presId="urn:microsoft.com/office/officeart/2009/3/layout/StepUpProcess"/>
    <dgm:cxn modelId="{7BB7A94F-042B-4643-BD62-CE6692C29346}" type="presParOf" srcId="{487A21B4-9FDC-4866-89EA-5975EAFF0657}" destId="{3E281EF9-A6B2-4B7C-85A5-EC1D37AD4C87}" srcOrd="2" destOrd="0" presId="urn:microsoft.com/office/officeart/2009/3/layout/StepUpProcess"/>
    <dgm:cxn modelId="{F9BBCA82-C5A3-435E-AEDB-CBD699CEB505}" type="presParOf" srcId="{53F1A4C4-F120-45C4-964F-CFB3E8B07120}" destId="{C48D7845-9BAE-49A7-9E0B-EC7DF678C077}" srcOrd="1" destOrd="0" presId="urn:microsoft.com/office/officeart/2009/3/layout/StepUpProcess"/>
    <dgm:cxn modelId="{740B8395-18EA-4CAF-9978-2C28C1A5FB36}" type="presParOf" srcId="{C48D7845-9BAE-49A7-9E0B-EC7DF678C077}" destId="{2B3FFAD4-7666-4000-AFF6-F7DF3A0169B7}" srcOrd="0" destOrd="0" presId="urn:microsoft.com/office/officeart/2009/3/layout/StepUpProcess"/>
    <dgm:cxn modelId="{EE7FFE7C-E1C0-4E67-AC4B-EB73E43EC9DC}" type="presParOf" srcId="{53F1A4C4-F120-45C4-964F-CFB3E8B07120}" destId="{5F35EA6D-B269-404C-B1F8-05EAC91E4E01}" srcOrd="2" destOrd="0" presId="urn:microsoft.com/office/officeart/2009/3/layout/StepUpProcess"/>
    <dgm:cxn modelId="{80E81ED1-4236-4A41-B3DF-8E410BF89CF7}" type="presParOf" srcId="{5F35EA6D-B269-404C-B1F8-05EAC91E4E01}" destId="{DA4C64DA-707E-4F19-8A09-39496238550F}" srcOrd="0" destOrd="0" presId="urn:microsoft.com/office/officeart/2009/3/layout/StepUpProcess"/>
    <dgm:cxn modelId="{8D8DAD7C-BD2D-4431-8CD2-B37636B129C7}" type="presParOf" srcId="{5F35EA6D-B269-404C-B1F8-05EAC91E4E01}" destId="{9BC5F8CB-A8B6-4DA3-BC28-C694744899DA}" srcOrd="1" destOrd="0" presId="urn:microsoft.com/office/officeart/2009/3/layout/StepUpProcess"/>
    <dgm:cxn modelId="{77D0F350-28AB-4369-87E6-83FEB8ED8E43}" type="presParOf" srcId="{5F35EA6D-B269-404C-B1F8-05EAC91E4E01}" destId="{BD78566E-CE95-4F86-9768-B93BA11B5D9D}" srcOrd="2" destOrd="0" presId="urn:microsoft.com/office/officeart/2009/3/layout/StepUpProcess"/>
    <dgm:cxn modelId="{7E80173A-2AC9-45E9-A382-684DDC1730DD}" type="presParOf" srcId="{53F1A4C4-F120-45C4-964F-CFB3E8B07120}" destId="{E0451537-7DD2-4C4A-B320-11E20E0E34DB}" srcOrd="3" destOrd="0" presId="urn:microsoft.com/office/officeart/2009/3/layout/StepUpProcess"/>
    <dgm:cxn modelId="{2E84FC97-D1F3-40B1-83DF-A8E055637946}" type="presParOf" srcId="{E0451537-7DD2-4C4A-B320-11E20E0E34DB}" destId="{418C974F-845F-4822-9A5C-EFB5380B2751}" srcOrd="0" destOrd="0" presId="urn:microsoft.com/office/officeart/2009/3/layout/StepUpProcess"/>
    <dgm:cxn modelId="{76DB0E1A-5E3D-4CA1-8C94-EEAC3C26319C}" type="presParOf" srcId="{53F1A4C4-F120-45C4-964F-CFB3E8B07120}" destId="{192865D9-729D-4372-97E3-A9F96515DE68}" srcOrd="4" destOrd="0" presId="urn:microsoft.com/office/officeart/2009/3/layout/StepUpProcess"/>
    <dgm:cxn modelId="{B70ADA74-6B6F-492E-A154-670E75BEC966}" type="presParOf" srcId="{192865D9-729D-4372-97E3-A9F96515DE68}" destId="{BB2A9EE7-4892-403F-8C9A-3D47BA2EEEAC}" srcOrd="0" destOrd="0" presId="urn:microsoft.com/office/officeart/2009/3/layout/StepUpProcess"/>
    <dgm:cxn modelId="{36B5AC04-E991-44DC-978C-3A8F3553B48C}" type="presParOf" srcId="{192865D9-729D-4372-97E3-A9F96515DE68}" destId="{DDCB76E7-CDE2-43BA-8468-11B39FBA6246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71942-275A-4BD0-93B4-9FBCC73CA587}">
      <dsp:nvSpPr>
        <dsp:cNvPr id="0" name=""/>
        <dsp:cNvSpPr/>
      </dsp:nvSpPr>
      <dsp:spPr>
        <a:xfrm rot="5400000">
          <a:off x="478035" y="1739256"/>
          <a:ext cx="1439760" cy="2395728"/>
        </a:xfrm>
        <a:prstGeom prst="corner">
          <a:avLst>
            <a:gd name="adj1" fmla="val 16120"/>
            <a:gd name="adj2" fmla="val 16110"/>
          </a:avLst>
        </a:prstGeom>
        <a:solidFill>
          <a:srgbClr val="99FF1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95482-0437-4F2C-87E6-3426CCABB4BC}">
      <dsp:nvSpPr>
        <dsp:cNvPr id="0" name=""/>
        <dsp:cNvSpPr/>
      </dsp:nvSpPr>
      <dsp:spPr>
        <a:xfrm>
          <a:off x="237703" y="2455063"/>
          <a:ext cx="2162877" cy="189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500" kern="1200" dirty="0"/>
        </a:p>
      </dsp:txBody>
      <dsp:txXfrm>
        <a:off x="237703" y="2455063"/>
        <a:ext cx="2162877" cy="1895888"/>
      </dsp:txXfrm>
    </dsp:sp>
    <dsp:sp modelId="{3E281EF9-A6B2-4B7C-85A5-EC1D37AD4C87}">
      <dsp:nvSpPr>
        <dsp:cNvPr id="0" name=""/>
        <dsp:cNvSpPr/>
      </dsp:nvSpPr>
      <dsp:spPr>
        <a:xfrm>
          <a:off x="1992490" y="1562880"/>
          <a:ext cx="408090" cy="40809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C64DA-707E-4F19-8A09-39496238550F}">
      <dsp:nvSpPr>
        <dsp:cNvPr id="0" name=""/>
        <dsp:cNvSpPr/>
      </dsp:nvSpPr>
      <dsp:spPr>
        <a:xfrm rot="5400000">
          <a:off x="3125819" y="1084060"/>
          <a:ext cx="1439760" cy="2395728"/>
        </a:xfrm>
        <a:prstGeom prst="corner">
          <a:avLst>
            <a:gd name="adj1" fmla="val 16120"/>
            <a:gd name="adj2" fmla="val 16110"/>
          </a:avLst>
        </a:prstGeom>
        <a:solidFill>
          <a:srgbClr val="99FF1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C5F8CB-A8B6-4DA3-BC28-C694744899DA}">
      <dsp:nvSpPr>
        <dsp:cNvPr id="0" name=""/>
        <dsp:cNvSpPr/>
      </dsp:nvSpPr>
      <dsp:spPr>
        <a:xfrm>
          <a:off x="2885487" y="1799866"/>
          <a:ext cx="2162877" cy="189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500" kern="1200" dirty="0"/>
        </a:p>
      </dsp:txBody>
      <dsp:txXfrm>
        <a:off x="2885487" y="1799866"/>
        <a:ext cx="2162877" cy="1895888"/>
      </dsp:txXfrm>
    </dsp:sp>
    <dsp:sp modelId="{BD78566E-CE95-4F86-9768-B93BA11B5D9D}">
      <dsp:nvSpPr>
        <dsp:cNvPr id="0" name=""/>
        <dsp:cNvSpPr/>
      </dsp:nvSpPr>
      <dsp:spPr>
        <a:xfrm>
          <a:off x="4640274" y="907683"/>
          <a:ext cx="408090" cy="40809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2A9EE7-4892-403F-8C9A-3D47BA2EEEAC}">
      <dsp:nvSpPr>
        <dsp:cNvPr id="0" name=""/>
        <dsp:cNvSpPr/>
      </dsp:nvSpPr>
      <dsp:spPr>
        <a:xfrm rot="5400000">
          <a:off x="5773603" y="428863"/>
          <a:ext cx="1439760" cy="2395728"/>
        </a:xfrm>
        <a:prstGeom prst="corner">
          <a:avLst>
            <a:gd name="adj1" fmla="val 16120"/>
            <a:gd name="adj2" fmla="val 16110"/>
          </a:avLst>
        </a:prstGeom>
        <a:solidFill>
          <a:srgbClr val="99FF1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B76E7-CDE2-43BA-8468-11B39FBA6246}">
      <dsp:nvSpPr>
        <dsp:cNvPr id="0" name=""/>
        <dsp:cNvSpPr/>
      </dsp:nvSpPr>
      <dsp:spPr>
        <a:xfrm>
          <a:off x="5533271" y="1144670"/>
          <a:ext cx="2162877" cy="189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500" kern="1200" dirty="0"/>
        </a:p>
      </dsp:txBody>
      <dsp:txXfrm>
        <a:off x="5533271" y="1144670"/>
        <a:ext cx="2162877" cy="1895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68"/>
            <a:ext cx="3078048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48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4022886" y="0"/>
            <a:ext cx="3078048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645CC-4CDF-4E8E-A274-2337C1F21A49}" type="datetimeFigureOut">
              <a:rPr lang="en-IN" smtClean="0"/>
              <a:t>20-11-2017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4022886" y="9721868"/>
            <a:ext cx="3078048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D8874-18A7-4188-AEEC-F75ACCA35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2734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5525A752-337C-439C-BE48-B2CD257B31C0}" type="datetimeFigureOut">
              <a:rPr lang="en-GB"/>
              <a:pPr>
                <a:defRPr/>
              </a:pPr>
              <a:t>20/11/2017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B3B883B5-A1B4-4215-B647-AB22CD23B9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846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36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72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09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54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1824" algn="l" defTabSz="91272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8194" algn="l" defTabSz="91272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4554" algn="l" defTabSz="91272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0920" algn="l" defTabSz="91272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8350"/>
            <a:ext cx="5116513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36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9DEF2-648C-46DB-BCA9-0007C9CD0B36}" type="slidenum">
              <a:rPr lang="en-US"/>
              <a:pPr/>
              <a:t>7</a:t>
            </a:fld>
            <a:endParaRPr lang="en-US"/>
          </a:p>
        </p:txBody>
      </p:sp>
      <p:sp>
        <p:nvSpPr>
          <p:cNvPr id="37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06425"/>
            <a:ext cx="4889500" cy="3668713"/>
          </a:xfrm>
          <a:ln/>
        </p:spPr>
      </p:sp>
      <p:sp>
        <p:nvSpPr>
          <p:cNvPr id="37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028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8350"/>
            <a:ext cx="5116513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83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0"/>
          <p:cNvSpPr>
            <a:spLocks/>
          </p:cNvSpPr>
          <p:nvPr userDrawn="1"/>
        </p:nvSpPr>
        <p:spPr bwMode="auto">
          <a:xfrm>
            <a:off x="3079750" y="552452"/>
            <a:ext cx="6057900" cy="2590800"/>
          </a:xfrm>
          <a:custGeom>
            <a:avLst/>
            <a:gdLst/>
            <a:ahLst/>
            <a:cxnLst>
              <a:cxn ang="0">
                <a:pos x="0" y="1632"/>
              </a:cxn>
              <a:cxn ang="0">
                <a:pos x="3816" y="0"/>
              </a:cxn>
              <a:cxn ang="0">
                <a:pos x="3816" y="496"/>
              </a:cxn>
              <a:cxn ang="0">
                <a:pos x="0" y="1632"/>
              </a:cxn>
            </a:cxnLst>
            <a:rect l="0" t="0" r="r" b="b"/>
            <a:pathLst>
              <a:path w="3816" h="1632">
                <a:moveTo>
                  <a:pt x="0" y="1632"/>
                </a:moveTo>
                <a:lnTo>
                  <a:pt x="3816" y="0"/>
                </a:lnTo>
                <a:lnTo>
                  <a:pt x="3816" y="496"/>
                </a:lnTo>
                <a:lnTo>
                  <a:pt x="0" y="1632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lIns="91197" tIns="45603" rIns="91197" bIns="4560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646464"/>
              </a:solidFill>
              <a:latin typeface="+mn-lt"/>
            </a:endParaRPr>
          </a:p>
        </p:txBody>
      </p:sp>
      <p:sp>
        <p:nvSpPr>
          <p:cNvPr id="5" name="AutoShape 6"/>
          <p:cNvSpPr>
            <a:spLocks noChangeArrowheads="1"/>
          </p:cNvSpPr>
          <p:nvPr userDrawn="1"/>
        </p:nvSpPr>
        <p:spPr bwMode="gray">
          <a:xfrm rot="5400000">
            <a:off x="-127001" y="1281123"/>
            <a:ext cx="3313114" cy="3059113"/>
          </a:xfrm>
          <a:prstGeom prst="triangle">
            <a:avLst>
              <a:gd name="adj" fmla="val 60232"/>
            </a:avLst>
          </a:prstGeom>
          <a:blipFill dpi="0" rotWithShape="0">
            <a:blip r:embed="rId2" cstate="print"/>
            <a:srcRect/>
            <a:stretch>
              <a:fillRect b="-67787"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lIns="91197" tIns="45603" rIns="91197" bIns="45603" anchor="ctr"/>
          <a:lstStyle/>
          <a:p>
            <a:pPr algn="ctr" defTabSz="992708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1400" dirty="0">
              <a:solidFill>
                <a:srgbClr val="646464"/>
              </a:solidFill>
              <a:latin typeface="EYInterstate Regular" pitchFamily="1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59116" y="3457576"/>
            <a:ext cx="5541962" cy="908050"/>
          </a:xfrm>
        </p:spPr>
        <p:txBody>
          <a:bodyPr tIns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62291" y="4354524"/>
            <a:ext cx="5541962" cy="1019175"/>
          </a:xfrm>
        </p:spPr>
        <p:txBody>
          <a:bodyPr/>
          <a:lstStyle>
            <a:lvl1pPr marL="0" indent="0">
              <a:lnSpc>
                <a:spcPct val="85000"/>
              </a:lnSpc>
              <a:buFont typeface="Arial" charset="0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1" y="64224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bg1"/>
                </a:solidFill>
                <a:latin typeface="EYInterstate Light" pitchFamily="2" charset="0"/>
              </a:defRPr>
            </a:lvl1pPr>
          </a:lstStyle>
          <a:p>
            <a:r>
              <a:rPr lang="en-GB" dirty="0">
                <a:solidFill>
                  <a:srgbClr val="808080"/>
                </a:solidFill>
              </a:rPr>
              <a:t>Implementation options for IPIS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5" y="1412885"/>
            <a:ext cx="4040187" cy="45196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18" y="1412885"/>
            <a:ext cx="4041775" cy="45196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1" y="64224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bg1"/>
                </a:solidFill>
                <a:latin typeface="EYInterstate Light" pitchFamily="2" charset="0"/>
              </a:defRPr>
            </a:lvl1pPr>
          </a:lstStyle>
          <a:p>
            <a:r>
              <a:rPr lang="en-GB" dirty="0">
                <a:solidFill>
                  <a:srgbClr val="808080"/>
                </a:solidFill>
              </a:rPr>
              <a:t>Implementation options for IPIS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lumn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384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5980" indent="0">
              <a:buNone/>
              <a:defRPr sz="2000" b="1"/>
            </a:lvl2pPr>
            <a:lvl3pPr marL="911960" indent="0">
              <a:buNone/>
              <a:defRPr sz="1800" b="1"/>
            </a:lvl3pPr>
            <a:lvl4pPr marL="1367940" indent="0">
              <a:buNone/>
              <a:defRPr sz="1600" b="1"/>
            </a:lvl4pPr>
            <a:lvl5pPr marL="1823922" indent="0">
              <a:buNone/>
              <a:defRPr sz="1600" b="1"/>
            </a:lvl5pPr>
            <a:lvl6pPr marL="2279906" indent="0">
              <a:buNone/>
              <a:defRPr sz="1600" b="1"/>
            </a:lvl6pPr>
            <a:lvl7pPr marL="2735892" indent="0">
              <a:buNone/>
              <a:defRPr sz="1600" b="1"/>
            </a:lvl7pPr>
            <a:lvl8pPr marL="3191870" indent="0">
              <a:buNone/>
              <a:defRPr sz="1600" b="1"/>
            </a:lvl8pPr>
            <a:lvl9pPr marL="3647854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3" y="149384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5980" indent="0">
              <a:buNone/>
              <a:defRPr sz="2000" b="1"/>
            </a:lvl2pPr>
            <a:lvl3pPr marL="911960" indent="0">
              <a:buNone/>
              <a:defRPr sz="1800" b="1"/>
            </a:lvl3pPr>
            <a:lvl4pPr marL="1367940" indent="0">
              <a:buNone/>
              <a:defRPr sz="1600" b="1"/>
            </a:lvl4pPr>
            <a:lvl5pPr marL="1823922" indent="0">
              <a:buNone/>
              <a:defRPr sz="1600" b="1"/>
            </a:lvl5pPr>
            <a:lvl6pPr marL="2279906" indent="0">
              <a:buNone/>
              <a:defRPr sz="1600" b="1"/>
            </a:lvl6pPr>
            <a:lvl7pPr marL="2735892" indent="0">
              <a:buNone/>
              <a:defRPr sz="1600" b="1"/>
            </a:lvl7pPr>
            <a:lvl8pPr marL="3191870" indent="0">
              <a:buNone/>
              <a:defRPr sz="1600" b="1"/>
            </a:lvl8pPr>
            <a:lvl9pPr marL="3647854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3" y="2174875"/>
            <a:ext cx="4041775" cy="3951288"/>
          </a:xfrm>
        </p:spPr>
        <p:txBody>
          <a:bodyPr/>
          <a:lstStyle>
            <a:lvl1pPr>
              <a:defRPr sz="2400" b="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16" y="200026"/>
            <a:ext cx="8232775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81003" y="914400"/>
            <a:ext cx="8382000" cy="381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7" tIns="45603" rIns="91197" bIns="4560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6968"/>
            <a:ext cx="8238744" cy="1453896"/>
          </a:xfrm>
        </p:spPr>
        <p:txBody>
          <a:bodyPr/>
          <a:lstStyle>
            <a:lvl1pPr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1" y="64224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bg1"/>
                </a:solidFill>
                <a:latin typeface="EYInterstate Light" pitchFamily="2" charset="0"/>
              </a:defRPr>
            </a:lvl1pPr>
          </a:lstStyle>
          <a:p>
            <a:r>
              <a:rPr lang="en-GB" dirty="0">
                <a:solidFill>
                  <a:srgbClr val="808080"/>
                </a:solidFill>
              </a:rPr>
              <a:t>Implementation options for IPIS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Gray fill/picture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81000" y="6019800"/>
            <a:ext cx="8458200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7" tIns="45603" rIns="91197" bIns="4560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381000" y="914400"/>
            <a:ext cx="8458200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7" tIns="45603" rIns="91197" bIns="4560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5" name="Freeform 24"/>
          <p:cNvSpPr>
            <a:spLocks noChangeAspect="1"/>
          </p:cNvSpPr>
          <p:nvPr userDrawn="1"/>
        </p:nvSpPr>
        <p:spPr bwMode="auto">
          <a:xfrm>
            <a:off x="457203" y="1039814"/>
            <a:ext cx="8253413" cy="5194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170" y="0"/>
              </a:cxn>
              <a:cxn ang="0">
                <a:pos x="4535" y="3266"/>
              </a:cxn>
              <a:cxn ang="0">
                <a:pos x="0" y="3266"/>
              </a:cxn>
              <a:cxn ang="0">
                <a:pos x="0" y="0"/>
              </a:cxn>
            </a:cxnLst>
            <a:rect l="0" t="0" r="r" b="b"/>
            <a:pathLst>
              <a:path w="5170" h="3266">
                <a:moveTo>
                  <a:pt x="0" y="0"/>
                </a:moveTo>
                <a:lnTo>
                  <a:pt x="5170" y="0"/>
                </a:lnTo>
                <a:lnTo>
                  <a:pt x="4535" y="3266"/>
                </a:lnTo>
                <a:lnTo>
                  <a:pt x="0" y="326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  <a:effectLst/>
        </p:spPr>
        <p:txBody>
          <a:bodyPr lIns="91197" tIns="45603" rIns="91197" bIns="4560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646464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1" y="64224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bg1"/>
                </a:solidFill>
                <a:latin typeface="EYInterstate Light" pitchFamily="2" charset="0"/>
              </a:defRPr>
            </a:lvl1pPr>
          </a:lstStyle>
          <a:p>
            <a:r>
              <a:rPr lang="en-GB" dirty="0">
                <a:solidFill>
                  <a:srgbClr val="808080"/>
                </a:solidFill>
              </a:rPr>
              <a:t>Implementation options for IPIS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ellow fill/picture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81000" y="914400"/>
            <a:ext cx="8458200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97" tIns="45603" rIns="91197" bIns="4560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 flipH="1" flipV="1">
            <a:off x="455616" y="1042988"/>
            <a:ext cx="8231187" cy="49768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170" y="0"/>
              </a:cxn>
              <a:cxn ang="0">
                <a:pos x="4535" y="3266"/>
              </a:cxn>
              <a:cxn ang="0">
                <a:pos x="0" y="3266"/>
              </a:cxn>
              <a:cxn ang="0">
                <a:pos x="0" y="0"/>
              </a:cxn>
            </a:cxnLst>
            <a:rect l="0" t="0" r="r" b="b"/>
            <a:pathLst>
              <a:path w="5170" h="3266">
                <a:moveTo>
                  <a:pt x="0" y="0"/>
                </a:moveTo>
                <a:lnTo>
                  <a:pt x="5170" y="0"/>
                </a:lnTo>
                <a:lnTo>
                  <a:pt x="4535" y="3266"/>
                </a:lnTo>
                <a:lnTo>
                  <a:pt x="0" y="326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lIns="91197" tIns="45603" rIns="91197" bIns="4560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646464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1" y="64224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bg1"/>
                </a:solidFill>
                <a:latin typeface="EYInterstate Light" pitchFamily="2" charset="0"/>
              </a:defRPr>
            </a:lvl1pPr>
          </a:lstStyle>
          <a:p>
            <a:r>
              <a:rPr lang="en-GB" dirty="0">
                <a:solidFill>
                  <a:srgbClr val="808080"/>
                </a:solidFill>
              </a:rPr>
              <a:t>Implementation options for IPIS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" y="0"/>
            <a:ext cx="9293711" cy="6858000"/>
          </a:xfrm>
          <a:prstGeom prst="rect">
            <a:avLst/>
          </a:prstGeom>
        </p:spPr>
      </p:pic>
      <p:sp>
        <p:nvSpPr>
          <p:cNvPr id="1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0849" y="318882"/>
            <a:ext cx="4738970" cy="823593"/>
          </a:xfrm>
        </p:spPr>
        <p:txBody>
          <a:bodyPr tIns="0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3564" y="1132397"/>
            <a:ext cx="4738970" cy="924383"/>
          </a:xfrm>
        </p:spPr>
        <p:txBody>
          <a:bodyPr/>
          <a:lstStyle>
            <a:lvl1pPr marL="0" indent="0">
              <a:lnSpc>
                <a:spcPct val="85000"/>
              </a:lnSpc>
              <a:buFont typeface="Arial" charset="0"/>
              <a:buNone/>
              <a:defRPr sz="1800"/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74" descr="Currency - 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62553" y="381000"/>
            <a:ext cx="9614137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465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419088"/>
          </a:xfrm>
        </p:spPr>
        <p:txBody>
          <a:bodyPr/>
          <a:lstStyle>
            <a:lvl1pPr>
              <a:defRPr>
                <a:solidFill>
                  <a:srgbClr val="64646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rgbClr val="646464"/>
              </a:solidFill>
            </a:endParaRP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57200" y="620688"/>
            <a:ext cx="8229600" cy="442800"/>
          </a:xfrm>
        </p:spPr>
        <p:txBody>
          <a:bodyPr/>
          <a:lstStyle>
            <a:lvl1pPr marL="0" indent="0">
              <a:buNone/>
              <a:defRPr sz="2200">
                <a:latin typeface="+mj-lt"/>
              </a:defRPr>
            </a:lvl1pPr>
          </a:lstStyle>
          <a:p>
            <a:pPr lvl="0"/>
            <a:r>
              <a:rPr lang="en-US" dirty="0"/>
              <a:t>Click to edit Master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55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w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11" y="200026"/>
            <a:ext cx="82327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5895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412885"/>
            <a:ext cx="8234362" cy="451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55613" y="1042988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91197" tIns="45603" rIns="91197" bIns="4560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646464"/>
              </a:solidFill>
              <a:latin typeface="+mn-lt"/>
            </a:endParaRP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lIns="91197" tIns="45603" rIns="91197" bIns="4560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646464"/>
              </a:solidFill>
              <a:latin typeface="+mn-lt"/>
            </a:endParaRPr>
          </a:p>
        </p:txBody>
      </p:sp>
      <p:grpSp>
        <p:nvGrpSpPr>
          <p:cNvPr id="9" name="Group 8"/>
          <p:cNvGrpSpPr/>
          <p:nvPr userDrawn="1"/>
        </p:nvGrpSpPr>
        <p:grpSpPr bwMode="gray">
          <a:xfrm>
            <a:off x="8440438" y="6450014"/>
            <a:ext cx="253471" cy="1703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0" name="Freeform 9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538" dirty="0">
                <a:solidFill>
                  <a:srgbClr val="000000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538" dirty="0">
                <a:solidFill>
                  <a:srgbClr val="000000"/>
                </a:solidFill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52" y="6303283"/>
            <a:ext cx="375608" cy="33852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600200" y="6422401"/>
            <a:ext cx="663854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000" dirty="0">
                <a:solidFill>
                  <a:srgbClr val="808080"/>
                </a:solidFill>
                <a:latin typeface="EYInterstate Light" pitchFamily="2" charset="0"/>
              </a:rPr>
              <a:t>Page </a:t>
            </a:r>
            <a:fld id="{9AE4D82F-B047-469B-AC52-A46321747EAF}" type="slidenum">
              <a:rPr lang="en-GB" sz="1000">
                <a:solidFill>
                  <a:srgbClr val="808080"/>
                </a:solidFill>
                <a:latin typeface="EYInterstate Light" pitchFamily="2" charset="0"/>
              </a:rPr>
              <a:pPr/>
              <a:t>‹#›</a:t>
            </a:fld>
            <a:endParaRPr lang="en-GB" sz="1000" dirty="0">
              <a:solidFill>
                <a:srgbClr val="808080"/>
              </a:solidFill>
              <a:latin typeface="EYInterstate Light" pitchFamily="2" charset="0"/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1" y="64224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bg1"/>
                </a:solidFill>
                <a:latin typeface="EYInterstate Light" pitchFamily="2" charset="0"/>
              </a:defRPr>
            </a:lvl1pPr>
          </a:lstStyle>
          <a:p>
            <a:r>
              <a:rPr lang="en-GB" dirty="0">
                <a:solidFill>
                  <a:srgbClr val="808080"/>
                </a:solidFill>
              </a:rPr>
              <a:t>Implementation options for IPIS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71" r:id="rId1"/>
    <p:sldLayoutId id="2147487197" r:id="rId2"/>
    <p:sldLayoutId id="2147487198" r:id="rId3"/>
    <p:sldLayoutId id="2147487199" r:id="rId4"/>
    <p:sldLayoutId id="2147487372" r:id="rId5"/>
    <p:sldLayoutId id="2147487376" r:id="rId6"/>
    <p:sldLayoutId id="2147487377" r:id="rId7"/>
    <p:sldLayoutId id="2147487665" r:id="rId8"/>
    <p:sldLayoutId id="2147487670" r:id="rId9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5pPr>
      <a:lvl6pPr marL="45598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6pPr>
      <a:lvl7pPr marL="91196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7pPr>
      <a:lvl8pPr marL="136794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8pPr>
      <a:lvl9pPr marL="1823922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9pPr>
    </p:titleStyle>
    <p:bodyStyle>
      <a:lvl1pPr marL="358119" indent="-358119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pitchFamily="34" charset="0"/>
        <a:buChar char="►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14654" indent="-35336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pitchFamily="34" charset="0"/>
        <a:buChar char="►"/>
        <a:defRPr sz="2000">
          <a:solidFill>
            <a:schemeClr val="bg1"/>
          </a:solidFill>
          <a:latin typeface="+mn-lt"/>
        </a:defRPr>
      </a:lvl2pPr>
      <a:lvl3pPr marL="1077527" indent="-359702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pitchFamily="34" charset="0"/>
        <a:buChar char="►"/>
        <a:defRPr>
          <a:solidFill>
            <a:schemeClr val="bg1"/>
          </a:solidFill>
          <a:latin typeface="+mn-lt"/>
        </a:defRPr>
      </a:lvl3pPr>
      <a:lvl4pPr marL="1437232" indent="-35653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pitchFamily="34" charset="0"/>
        <a:buChar char="►"/>
        <a:defRPr sz="1600">
          <a:solidFill>
            <a:schemeClr val="bg1"/>
          </a:solidFill>
          <a:latin typeface="+mn-lt"/>
        </a:defRPr>
      </a:lvl4pPr>
      <a:lvl5pPr marL="1795352" indent="-35494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pitchFamily="34" charset="0"/>
        <a:buChar char="►"/>
        <a:defRPr sz="1600">
          <a:solidFill>
            <a:schemeClr val="bg1"/>
          </a:solidFill>
          <a:latin typeface="+mn-lt"/>
        </a:defRPr>
      </a:lvl5pPr>
      <a:lvl6pPr marL="2251409" indent="-356234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707395" indent="-356234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163376" indent="-356234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619359" indent="-356234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19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980" algn="l" defTabSz="9119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960" algn="l" defTabSz="9119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940" algn="l" defTabSz="9119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922" algn="l" defTabSz="9119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906" algn="l" defTabSz="9119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892" algn="l" defTabSz="9119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1870" algn="l" defTabSz="9119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7854" algn="l" defTabSz="9119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cid:image007.png@01D11328.8B9BFB10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5562599" cy="457200"/>
          </a:xfrm>
        </p:spPr>
        <p:txBody>
          <a:bodyPr/>
          <a:lstStyle/>
          <a:p>
            <a:r>
              <a:rPr lang="en-US" sz="2600" b="1" dirty="0">
                <a:solidFill>
                  <a:schemeClr val="tx1"/>
                </a:solidFill>
                <a:latin typeface="EYInterstate" panose="02000503020000020004" pitchFamily="2" charset="0"/>
              </a:rPr>
              <a:t>Cambodian Strategy for Improving Civil Registration and Vital Statistics</a:t>
            </a:r>
            <a:br>
              <a:rPr lang="en-US" sz="2600" b="1" dirty="0">
                <a:solidFill>
                  <a:schemeClr val="tx1"/>
                </a:solidFill>
                <a:latin typeface="EYInterstate" panose="02000503020000020004" pitchFamily="2" charset="0"/>
              </a:rPr>
            </a:br>
            <a:br>
              <a:rPr lang="en-US" sz="2600" dirty="0">
                <a:solidFill>
                  <a:schemeClr val="tx1"/>
                </a:solidFill>
                <a:latin typeface="EYInterstate" panose="02000503020000020004" pitchFamily="2" charset="0"/>
              </a:rPr>
            </a:br>
            <a:r>
              <a:rPr lang="en-US" sz="2600" dirty="0">
                <a:solidFill>
                  <a:schemeClr val="tx1"/>
                </a:solidFill>
                <a:latin typeface="EYInterstate" panose="02000503020000020004" pitchFamily="2" charset="0"/>
              </a:rPr>
              <a:t>17</a:t>
            </a:r>
            <a:r>
              <a:rPr lang="en-US" sz="2600" baseline="30000" dirty="0">
                <a:solidFill>
                  <a:schemeClr val="tx1"/>
                </a:solidFill>
                <a:latin typeface="EYInterstate" panose="02000503020000020004" pitchFamily="2" charset="0"/>
              </a:rPr>
              <a:t>th</a:t>
            </a:r>
            <a:r>
              <a:rPr lang="en-US" sz="2600" dirty="0">
                <a:solidFill>
                  <a:schemeClr val="tx1"/>
                </a:solidFill>
                <a:latin typeface="EYInterstate" panose="02000503020000020004" pitchFamily="2" charset="0"/>
              </a:rPr>
              <a:t> November</a:t>
            </a:r>
            <a:r>
              <a:rPr lang="en-US" sz="2600" b="1" dirty="0">
                <a:solidFill>
                  <a:schemeClr val="tx1"/>
                </a:solidFill>
                <a:latin typeface="EYInterstate" panose="02000503020000020004" pitchFamily="2" charset="0"/>
              </a:rPr>
              <a:t> 2017             </a:t>
            </a:r>
            <a:endParaRPr lang="en-US" sz="26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714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SDG indicators relevant for RVS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382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Direct indicators: All (6)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Indirect and Direct indicators: 3.4.1, 3.4.2, 3.6.1, 3.7.2, 16.9.1,</a:t>
            </a:r>
          </a:p>
        </p:txBody>
      </p:sp>
    </p:spTree>
    <p:extLst>
      <p:ext uri="{BB962C8B-B14F-4D97-AF65-F5344CB8AC3E}">
        <p14:creationId xmlns:p14="http://schemas.microsoft.com/office/powerpoint/2010/main" val="1857954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>
            <a:spLocks noGrp="1"/>
          </p:cNvSpPr>
          <p:nvPr>
            <p:ph type="ctrTitle"/>
          </p:nvPr>
        </p:nvSpPr>
        <p:spPr>
          <a:xfrm>
            <a:off x="3886200" y="4648200"/>
            <a:ext cx="5562599" cy="457200"/>
          </a:xfrm>
        </p:spPr>
        <p:txBody>
          <a:bodyPr/>
          <a:lstStyle/>
          <a:p>
            <a:r>
              <a:rPr lang="en-US" sz="2600" b="1" dirty="0">
                <a:solidFill>
                  <a:schemeClr val="tx1"/>
                </a:solidFill>
                <a:latin typeface="EYInterstate" panose="02000503020000020004" pitchFamily="2" charset="0"/>
              </a:rPr>
              <a:t>Thank You</a:t>
            </a:r>
            <a:endParaRPr lang="en-US" sz="26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422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Agenda</a:t>
            </a:r>
            <a:br>
              <a:rPr lang="en-IN" dirty="0"/>
            </a:br>
            <a:endParaRPr lang="en-IN" sz="2400" b="0" dirty="0"/>
          </a:p>
        </p:txBody>
      </p:sp>
      <p:sp>
        <p:nvSpPr>
          <p:cNvPr id="6" name="Abgerundetes Rechteck 4"/>
          <p:cNvSpPr/>
          <p:nvPr/>
        </p:nvSpPr>
        <p:spPr bwMode="gray">
          <a:xfrm>
            <a:off x="1454841" y="1636048"/>
            <a:ext cx="7023477" cy="5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0" tIns="0" rIns="0" bIns="0" anchor="ctr"/>
          <a:lstStyle/>
          <a:p>
            <a:pPr indent="-190500" defTabSz="801688" eaLnBrk="0" hangingPunct="0">
              <a:spcBef>
                <a:spcPct val="5000"/>
              </a:spcBef>
              <a:tabLst>
                <a:tab pos="116840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EYInterstate" panose="02000503020000020004" pitchFamily="2" charset="0"/>
              </a:rPr>
              <a:t>Our Major Issues of CR&amp;VS</a:t>
            </a:r>
            <a:endParaRPr lang="en-US" dirty="0">
              <a:solidFill>
                <a:schemeClr val="tx1"/>
              </a:solidFill>
              <a:latin typeface="EYInterstate" panose="02000503020000020004" pitchFamily="2" charset="0"/>
              <a:cs typeface="Arial" charset="0"/>
            </a:endParaRPr>
          </a:p>
        </p:txBody>
      </p:sp>
      <p:sp>
        <p:nvSpPr>
          <p:cNvPr id="7" name="Abgerundetes Rechteck 4"/>
          <p:cNvSpPr/>
          <p:nvPr/>
        </p:nvSpPr>
        <p:spPr bwMode="gray">
          <a:xfrm>
            <a:off x="1454841" y="2412873"/>
            <a:ext cx="7023477" cy="558000"/>
          </a:xfrm>
          <a:prstGeom prst="rect">
            <a:avLst/>
          </a:prstGeom>
          <a:solidFill>
            <a:srgbClr val="B2E3E6"/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0" tIns="0" rIns="0" bIns="0" anchor="ctr"/>
          <a:lstStyle/>
          <a:p>
            <a:pPr indent="-190500" defTabSz="801688" eaLnBrk="0" hangingPunct="0">
              <a:spcBef>
                <a:spcPct val="5000"/>
              </a:spcBef>
              <a:tabLst>
                <a:tab pos="116840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EYInterstate" panose="02000503020000020004" pitchFamily="2" charset="0"/>
                <a:cs typeface="Arial" charset="0"/>
              </a:rPr>
              <a:t>Data Quality Assessment</a:t>
            </a:r>
          </a:p>
        </p:txBody>
      </p:sp>
      <p:sp>
        <p:nvSpPr>
          <p:cNvPr id="8" name="Abgerundetes Rechteck 4"/>
          <p:cNvSpPr/>
          <p:nvPr/>
        </p:nvSpPr>
        <p:spPr bwMode="gray">
          <a:xfrm>
            <a:off x="1454841" y="3189698"/>
            <a:ext cx="7023477" cy="558000"/>
          </a:xfrm>
          <a:prstGeom prst="rect">
            <a:avLst/>
          </a:prstGeom>
          <a:solidFill>
            <a:srgbClr val="B2E3E6"/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0" tIns="0" rIns="0" bIns="0" anchor="ctr"/>
          <a:lstStyle/>
          <a:p>
            <a:pPr indent="-190500" defTabSz="801688" eaLnBrk="0" hangingPunct="0">
              <a:spcBef>
                <a:spcPct val="5000"/>
              </a:spcBef>
              <a:tabLst>
                <a:tab pos="116840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EYInterstate" panose="02000503020000020004" pitchFamily="2" charset="0"/>
              </a:rPr>
              <a:t>Our Efforts</a:t>
            </a:r>
            <a:endParaRPr lang="en-US" dirty="0">
              <a:solidFill>
                <a:schemeClr val="tx1"/>
              </a:solidFill>
              <a:latin typeface="EYInterstate" panose="02000503020000020004" pitchFamily="2" charset="0"/>
              <a:cs typeface="Arial" charset="0"/>
            </a:endParaRPr>
          </a:p>
        </p:txBody>
      </p:sp>
      <p:sp>
        <p:nvSpPr>
          <p:cNvPr id="10" name="Abgerundetes Rechteck 4"/>
          <p:cNvSpPr/>
          <p:nvPr/>
        </p:nvSpPr>
        <p:spPr bwMode="gray">
          <a:xfrm>
            <a:off x="1454841" y="4022689"/>
            <a:ext cx="7023477" cy="558000"/>
          </a:xfrm>
          <a:prstGeom prst="rect">
            <a:avLst/>
          </a:prstGeom>
          <a:solidFill>
            <a:srgbClr val="B2E3E6"/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0" tIns="0" rIns="0" bIns="0" anchor="ctr"/>
          <a:lstStyle/>
          <a:p>
            <a:pPr indent="-190500" defTabSz="801688" eaLnBrk="0" hangingPunct="0">
              <a:spcBef>
                <a:spcPct val="5000"/>
              </a:spcBef>
              <a:tabLst>
                <a:tab pos="116840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EYInterstate" panose="02000503020000020004" pitchFamily="2" charset="0"/>
              </a:rPr>
              <a:t>Core Topics Need to be Collected</a:t>
            </a:r>
            <a:endParaRPr lang="en-US" dirty="0">
              <a:solidFill>
                <a:schemeClr val="tx1"/>
              </a:solidFill>
              <a:latin typeface="EYInterstate" panose="02000503020000020004" pitchFamily="2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9886" y="1695580"/>
            <a:ext cx="797702" cy="558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576" rIns="0" bIns="0" rtlCol="0" anchor="ctr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4000" b="1" dirty="0">
                <a:solidFill>
                  <a:schemeClr val="tx2"/>
                </a:solidFill>
                <a:latin typeface="EYInterstate" panose="02000503020000020004" pitchFamily="2" charset="0"/>
              </a:rPr>
              <a:t>1</a:t>
            </a:r>
            <a:endParaRPr lang="en-IN" sz="4000" b="1" dirty="0">
              <a:solidFill>
                <a:schemeClr val="tx2"/>
              </a:solidFill>
              <a:latin typeface="EYInterstate" panose="02000503020000020004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9886" y="2471612"/>
            <a:ext cx="797702" cy="558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576" rIns="0" bIns="0" rtlCol="0" anchor="ctr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4000" b="1" dirty="0">
                <a:solidFill>
                  <a:schemeClr val="tx2"/>
                </a:solidFill>
                <a:latin typeface="EYInterstate" panose="02000503020000020004" pitchFamily="2" charset="0"/>
              </a:rPr>
              <a:t>2</a:t>
            </a:r>
            <a:endParaRPr lang="en-IN" sz="4000" b="1" dirty="0">
              <a:solidFill>
                <a:schemeClr val="tx2"/>
              </a:solidFill>
              <a:latin typeface="EYInterstate" panose="02000503020000020004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9886" y="3247644"/>
            <a:ext cx="797702" cy="558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576" rIns="0" bIns="0" rtlCol="0" anchor="ctr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4000" b="1" dirty="0">
                <a:solidFill>
                  <a:schemeClr val="tx2"/>
                </a:solidFill>
                <a:latin typeface="EYInterstate" panose="02000503020000020004" pitchFamily="2" charset="0"/>
              </a:rPr>
              <a:t>3</a:t>
            </a:r>
            <a:endParaRPr lang="en-IN" sz="4000" b="1" dirty="0">
              <a:solidFill>
                <a:schemeClr val="tx2"/>
              </a:solidFill>
              <a:latin typeface="EYInterstate" panose="02000503020000020004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9886" y="4079049"/>
            <a:ext cx="797702" cy="558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576" rIns="0" bIns="0" rtlCol="0" anchor="ctr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4000" b="1" dirty="0">
                <a:solidFill>
                  <a:schemeClr val="tx2"/>
                </a:solidFill>
                <a:latin typeface="EYInterstate" panose="02000503020000020004" pitchFamily="2" charset="0"/>
              </a:rPr>
              <a:t>4</a:t>
            </a:r>
          </a:p>
        </p:txBody>
      </p:sp>
      <p:sp>
        <p:nvSpPr>
          <p:cNvPr id="27" name="Rectangle 25"/>
          <p:cNvSpPr/>
          <p:nvPr/>
        </p:nvSpPr>
        <p:spPr>
          <a:xfrm>
            <a:off x="1257586" y="4019517"/>
            <a:ext cx="191375" cy="617532"/>
          </a:xfrm>
          <a:custGeom>
            <a:avLst/>
            <a:gdLst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54433 w 154433"/>
              <a:gd name="connsiteY2" fmla="*/ 558000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44908 w 154433"/>
              <a:gd name="connsiteY2" fmla="*/ 507993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49670"/>
              <a:gd name="connsiteY0" fmla="*/ 38100 h 596100"/>
              <a:gd name="connsiteX1" fmla="*/ 149670 w 149670"/>
              <a:gd name="connsiteY1" fmla="*/ 0 h 596100"/>
              <a:gd name="connsiteX2" fmla="*/ 144908 w 149670"/>
              <a:gd name="connsiteY2" fmla="*/ 546093 h 596100"/>
              <a:gd name="connsiteX3" fmla="*/ 0 w 149670"/>
              <a:gd name="connsiteY3" fmla="*/ 596100 h 596100"/>
              <a:gd name="connsiteX4" fmla="*/ 0 w 149670"/>
              <a:gd name="connsiteY4" fmla="*/ 38100 h 596100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4908 w 149670"/>
              <a:gd name="connsiteY2" fmla="*/ 569906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2526 w 149670"/>
              <a:gd name="connsiteY2" fmla="*/ 548475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56095"/>
              <a:gd name="connsiteY0" fmla="*/ 61913 h 619913"/>
              <a:gd name="connsiteX1" fmla="*/ 149670 w 156095"/>
              <a:gd name="connsiteY1" fmla="*/ 0 h 619913"/>
              <a:gd name="connsiteX2" fmla="*/ 155915 w 156095"/>
              <a:gd name="connsiteY2" fmla="*/ 562762 h 619913"/>
              <a:gd name="connsiteX3" fmla="*/ 0 w 156095"/>
              <a:gd name="connsiteY3" fmla="*/ 619913 h 619913"/>
              <a:gd name="connsiteX4" fmla="*/ 0 w 156095"/>
              <a:gd name="connsiteY4" fmla="*/ 61913 h 619913"/>
              <a:gd name="connsiteX0" fmla="*/ 0 w 156232"/>
              <a:gd name="connsiteY0" fmla="*/ 59532 h 617532"/>
              <a:gd name="connsiteX1" fmla="*/ 154133 w 156232"/>
              <a:gd name="connsiteY1" fmla="*/ 0 h 617532"/>
              <a:gd name="connsiteX2" fmla="*/ 155915 w 156232"/>
              <a:gd name="connsiteY2" fmla="*/ 560381 h 617532"/>
              <a:gd name="connsiteX3" fmla="*/ 0 w 156232"/>
              <a:gd name="connsiteY3" fmla="*/ 617532 h 617532"/>
              <a:gd name="connsiteX4" fmla="*/ 0 w 156232"/>
              <a:gd name="connsiteY4" fmla="*/ 59532 h 617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232" h="617532">
                <a:moveTo>
                  <a:pt x="0" y="59532"/>
                </a:moveTo>
                <a:lnTo>
                  <a:pt x="154133" y="0"/>
                </a:lnTo>
                <a:cubicBezTo>
                  <a:pt x="152546" y="182031"/>
                  <a:pt x="157502" y="378350"/>
                  <a:pt x="155915" y="560381"/>
                </a:cubicBezTo>
                <a:lnTo>
                  <a:pt x="0" y="617532"/>
                </a:lnTo>
                <a:lnTo>
                  <a:pt x="0" y="59532"/>
                </a:lnTo>
                <a:close/>
              </a:path>
            </a:pathLst>
          </a:custGeom>
          <a:solidFill>
            <a:schemeClr val="accent6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  <p:sp>
        <p:nvSpPr>
          <p:cNvPr id="29" name="Rectangle 25"/>
          <p:cNvSpPr/>
          <p:nvPr/>
        </p:nvSpPr>
        <p:spPr>
          <a:xfrm>
            <a:off x="1257586" y="3188112"/>
            <a:ext cx="191375" cy="617532"/>
          </a:xfrm>
          <a:custGeom>
            <a:avLst/>
            <a:gdLst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54433 w 154433"/>
              <a:gd name="connsiteY2" fmla="*/ 558000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44908 w 154433"/>
              <a:gd name="connsiteY2" fmla="*/ 507993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49670"/>
              <a:gd name="connsiteY0" fmla="*/ 38100 h 596100"/>
              <a:gd name="connsiteX1" fmla="*/ 149670 w 149670"/>
              <a:gd name="connsiteY1" fmla="*/ 0 h 596100"/>
              <a:gd name="connsiteX2" fmla="*/ 144908 w 149670"/>
              <a:gd name="connsiteY2" fmla="*/ 546093 h 596100"/>
              <a:gd name="connsiteX3" fmla="*/ 0 w 149670"/>
              <a:gd name="connsiteY3" fmla="*/ 596100 h 596100"/>
              <a:gd name="connsiteX4" fmla="*/ 0 w 149670"/>
              <a:gd name="connsiteY4" fmla="*/ 38100 h 596100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4908 w 149670"/>
              <a:gd name="connsiteY2" fmla="*/ 569906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2526 w 149670"/>
              <a:gd name="connsiteY2" fmla="*/ 548475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56095"/>
              <a:gd name="connsiteY0" fmla="*/ 61913 h 619913"/>
              <a:gd name="connsiteX1" fmla="*/ 149670 w 156095"/>
              <a:gd name="connsiteY1" fmla="*/ 0 h 619913"/>
              <a:gd name="connsiteX2" fmla="*/ 155915 w 156095"/>
              <a:gd name="connsiteY2" fmla="*/ 562762 h 619913"/>
              <a:gd name="connsiteX3" fmla="*/ 0 w 156095"/>
              <a:gd name="connsiteY3" fmla="*/ 619913 h 619913"/>
              <a:gd name="connsiteX4" fmla="*/ 0 w 156095"/>
              <a:gd name="connsiteY4" fmla="*/ 61913 h 619913"/>
              <a:gd name="connsiteX0" fmla="*/ 0 w 156232"/>
              <a:gd name="connsiteY0" fmla="*/ 59532 h 617532"/>
              <a:gd name="connsiteX1" fmla="*/ 154133 w 156232"/>
              <a:gd name="connsiteY1" fmla="*/ 0 h 617532"/>
              <a:gd name="connsiteX2" fmla="*/ 155915 w 156232"/>
              <a:gd name="connsiteY2" fmla="*/ 560381 h 617532"/>
              <a:gd name="connsiteX3" fmla="*/ 0 w 156232"/>
              <a:gd name="connsiteY3" fmla="*/ 617532 h 617532"/>
              <a:gd name="connsiteX4" fmla="*/ 0 w 156232"/>
              <a:gd name="connsiteY4" fmla="*/ 59532 h 617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232" h="617532">
                <a:moveTo>
                  <a:pt x="0" y="59532"/>
                </a:moveTo>
                <a:lnTo>
                  <a:pt x="154133" y="0"/>
                </a:lnTo>
                <a:cubicBezTo>
                  <a:pt x="152546" y="182031"/>
                  <a:pt x="157502" y="378350"/>
                  <a:pt x="155915" y="560381"/>
                </a:cubicBezTo>
                <a:lnTo>
                  <a:pt x="0" y="617532"/>
                </a:lnTo>
                <a:lnTo>
                  <a:pt x="0" y="59532"/>
                </a:lnTo>
                <a:close/>
              </a:path>
            </a:pathLst>
          </a:custGeom>
          <a:solidFill>
            <a:schemeClr val="accent6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  <p:sp>
        <p:nvSpPr>
          <p:cNvPr id="30" name="Rectangle 25"/>
          <p:cNvSpPr/>
          <p:nvPr/>
        </p:nvSpPr>
        <p:spPr>
          <a:xfrm>
            <a:off x="1257586" y="2412080"/>
            <a:ext cx="191375" cy="617532"/>
          </a:xfrm>
          <a:custGeom>
            <a:avLst/>
            <a:gdLst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54433 w 154433"/>
              <a:gd name="connsiteY2" fmla="*/ 558000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44908 w 154433"/>
              <a:gd name="connsiteY2" fmla="*/ 507993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49670"/>
              <a:gd name="connsiteY0" fmla="*/ 38100 h 596100"/>
              <a:gd name="connsiteX1" fmla="*/ 149670 w 149670"/>
              <a:gd name="connsiteY1" fmla="*/ 0 h 596100"/>
              <a:gd name="connsiteX2" fmla="*/ 144908 w 149670"/>
              <a:gd name="connsiteY2" fmla="*/ 546093 h 596100"/>
              <a:gd name="connsiteX3" fmla="*/ 0 w 149670"/>
              <a:gd name="connsiteY3" fmla="*/ 596100 h 596100"/>
              <a:gd name="connsiteX4" fmla="*/ 0 w 149670"/>
              <a:gd name="connsiteY4" fmla="*/ 38100 h 596100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4908 w 149670"/>
              <a:gd name="connsiteY2" fmla="*/ 569906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2526 w 149670"/>
              <a:gd name="connsiteY2" fmla="*/ 548475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56095"/>
              <a:gd name="connsiteY0" fmla="*/ 61913 h 619913"/>
              <a:gd name="connsiteX1" fmla="*/ 149670 w 156095"/>
              <a:gd name="connsiteY1" fmla="*/ 0 h 619913"/>
              <a:gd name="connsiteX2" fmla="*/ 155915 w 156095"/>
              <a:gd name="connsiteY2" fmla="*/ 562762 h 619913"/>
              <a:gd name="connsiteX3" fmla="*/ 0 w 156095"/>
              <a:gd name="connsiteY3" fmla="*/ 619913 h 619913"/>
              <a:gd name="connsiteX4" fmla="*/ 0 w 156095"/>
              <a:gd name="connsiteY4" fmla="*/ 61913 h 619913"/>
              <a:gd name="connsiteX0" fmla="*/ 0 w 156232"/>
              <a:gd name="connsiteY0" fmla="*/ 59532 h 617532"/>
              <a:gd name="connsiteX1" fmla="*/ 154133 w 156232"/>
              <a:gd name="connsiteY1" fmla="*/ 0 h 617532"/>
              <a:gd name="connsiteX2" fmla="*/ 155915 w 156232"/>
              <a:gd name="connsiteY2" fmla="*/ 560381 h 617532"/>
              <a:gd name="connsiteX3" fmla="*/ 0 w 156232"/>
              <a:gd name="connsiteY3" fmla="*/ 617532 h 617532"/>
              <a:gd name="connsiteX4" fmla="*/ 0 w 156232"/>
              <a:gd name="connsiteY4" fmla="*/ 59532 h 617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232" h="617532">
                <a:moveTo>
                  <a:pt x="0" y="59532"/>
                </a:moveTo>
                <a:lnTo>
                  <a:pt x="154133" y="0"/>
                </a:lnTo>
                <a:cubicBezTo>
                  <a:pt x="152546" y="182031"/>
                  <a:pt x="157502" y="378350"/>
                  <a:pt x="155915" y="560381"/>
                </a:cubicBezTo>
                <a:lnTo>
                  <a:pt x="0" y="617532"/>
                </a:lnTo>
                <a:lnTo>
                  <a:pt x="0" y="59532"/>
                </a:lnTo>
                <a:close/>
              </a:path>
            </a:pathLst>
          </a:custGeom>
          <a:solidFill>
            <a:schemeClr val="accent6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  <p:sp>
        <p:nvSpPr>
          <p:cNvPr id="31" name="Rectangle 25"/>
          <p:cNvSpPr/>
          <p:nvPr/>
        </p:nvSpPr>
        <p:spPr>
          <a:xfrm>
            <a:off x="1257586" y="1636048"/>
            <a:ext cx="191375" cy="617532"/>
          </a:xfrm>
          <a:custGeom>
            <a:avLst/>
            <a:gdLst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54433 w 154433"/>
              <a:gd name="connsiteY2" fmla="*/ 558000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44908 w 154433"/>
              <a:gd name="connsiteY2" fmla="*/ 507993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49670"/>
              <a:gd name="connsiteY0" fmla="*/ 38100 h 596100"/>
              <a:gd name="connsiteX1" fmla="*/ 149670 w 149670"/>
              <a:gd name="connsiteY1" fmla="*/ 0 h 596100"/>
              <a:gd name="connsiteX2" fmla="*/ 144908 w 149670"/>
              <a:gd name="connsiteY2" fmla="*/ 546093 h 596100"/>
              <a:gd name="connsiteX3" fmla="*/ 0 w 149670"/>
              <a:gd name="connsiteY3" fmla="*/ 596100 h 596100"/>
              <a:gd name="connsiteX4" fmla="*/ 0 w 149670"/>
              <a:gd name="connsiteY4" fmla="*/ 38100 h 596100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4908 w 149670"/>
              <a:gd name="connsiteY2" fmla="*/ 569906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2526 w 149670"/>
              <a:gd name="connsiteY2" fmla="*/ 548475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56095"/>
              <a:gd name="connsiteY0" fmla="*/ 61913 h 619913"/>
              <a:gd name="connsiteX1" fmla="*/ 149670 w 156095"/>
              <a:gd name="connsiteY1" fmla="*/ 0 h 619913"/>
              <a:gd name="connsiteX2" fmla="*/ 155915 w 156095"/>
              <a:gd name="connsiteY2" fmla="*/ 562762 h 619913"/>
              <a:gd name="connsiteX3" fmla="*/ 0 w 156095"/>
              <a:gd name="connsiteY3" fmla="*/ 619913 h 619913"/>
              <a:gd name="connsiteX4" fmla="*/ 0 w 156095"/>
              <a:gd name="connsiteY4" fmla="*/ 61913 h 619913"/>
              <a:gd name="connsiteX0" fmla="*/ 0 w 156232"/>
              <a:gd name="connsiteY0" fmla="*/ 59532 h 617532"/>
              <a:gd name="connsiteX1" fmla="*/ 154133 w 156232"/>
              <a:gd name="connsiteY1" fmla="*/ 0 h 617532"/>
              <a:gd name="connsiteX2" fmla="*/ 155915 w 156232"/>
              <a:gd name="connsiteY2" fmla="*/ 560381 h 617532"/>
              <a:gd name="connsiteX3" fmla="*/ 0 w 156232"/>
              <a:gd name="connsiteY3" fmla="*/ 617532 h 617532"/>
              <a:gd name="connsiteX4" fmla="*/ 0 w 156232"/>
              <a:gd name="connsiteY4" fmla="*/ 59532 h 617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232" h="617532">
                <a:moveTo>
                  <a:pt x="0" y="59532"/>
                </a:moveTo>
                <a:lnTo>
                  <a:pt x="154133" y="0"/>
                </a:lnTo>
                <a:cubicBezTo>
                  <a:pt x="152546" y="182031"/>
                  <a:pt x="157502" y="378350"/>
                  <a:pt x="155915" y="560381"/>
                </a:cubicBezTo>
                <a:lnTo>
                  <a:pt x="0" y="617532"/>
                </a:lnTo>
                <a:lnTo>
                  <a:pt x="0" y="59532"/>
                </a:lnTo>
                <a:close/>
              </a:path>
            </a:pathLst>
          </a:custGeom>
          <a:solidFill>
            <a:schemeClr val="accent6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  <p:sp>
        <p:nvSpPr>
          <p:cNvPr id="34" name="Rectangle 25"/>
          <p:cNvSpPr/>
          <p:nvPr/>
        </p:nvSpPr>
        <p:spPr>
          <a:xfrm>
            <a:off x="8478317" y="3952102"/>
            <a:ext cx="191375" cy="617532"/>
          </a:xfrm>
          <a:custGeom>
            <a:avLst/>
            <a:gdLst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54433 w 154433"/>
              <a:gd name="connsiteY2" fmla="*/ 558000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44908 w 154433"/>
              <a:gd name="connsiteY2" fmla="*/ 507993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49670"/>
              <a:gd name="connsiteY0" fmla="*/ 38100 h 596100"/>
              <a:gd name="connsiteX1" fmla="*/ 149670 w 149670"/>
              <a:gd name="connsiteY1" fmla="*/ 0 h 596100"/>
              <a:gd name="connsiteX2" fmla="*/ 144908 w 149670"/>
              <a:gd name="connsiteY2" fmla="*/ 546093 h 596100"/>
              <a:gd name="connsiteX3" fmla="*/ 0 w 149670"/>
              <a:gd name="connsiteY3" fmla="*/ 596100 h 596100"/>
              <a:gd name="connsiteX4" fmla="*/ 0 w 149670"/>
              <a:gd name="connsiteY4" fmla="*/ 38100 h 596100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4908 w 149670"/>
              <a:gd name="connsiteY2" fmla="*/ 569906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2526 w 149670"/>
              <a:gd name="connsiteY2" fmla="*/ 548475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56095"/>
              <a:gd name="connsiteY0" fmla="*/ 61913 h 619913"/>
              <a:gd name="connsiteX1" fmla="*/ 149670 w 156095"/>
              <a:gd name="connsiteY1" fmla="*/ 0 h 619913"/>
              <a:gd name="connsiteX2" fmla="*/ 155915 w 156095"/>
              <a:gd name="connsiteY2" fmla="*/ 562762 h 619913"/>
              <a:gd name="connsiteX3" fmla="*/ 0 w 156095"/>
              <a:gd name="connsiteY3" fmla="*/ 619913 h 619913"/>
              <a:gd name="connsiteX4" fmla="*/ 0 w 156095"/>
              <a:gd name="connsiteY4" fmla="*/ 61913 h 619913"/>
              <a:gd name="connsiteX0" fmla="*/ 0 w 156232"/>
              <a:gd name="connsiteY0" fmla="*/ 59532 h 617532"/>
              <a:gd name="connsiteX1" fmla="*/ 154133 w 156232"/>
              <a:gd name="connsiteY1" fmla="*/ 0 h 617532"/>
              <a:gd name="connsiteX2" fmla="*/ 155915 w 156232"/>
              <a:gd name="connsiteY2" fmla="*/ 560381 h 617532"/>
              <a:gd name="connsiteX3" fmla="*/ 0 w 156232"/>
              <a:gd name="connsiteY3" fmla="*/ 617532 h 617532"/>
              <a:gd name="connsiteX4" fmla="*/ 0 w 156232"/>
              <a:gd name="connsiteY4" fmla="*/ 59532 h 617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232" h="617532">
                <a:moveTo>
                  <a:pt x="0" y="59532"/>
                </a:moveTo>
                <a:lnTo>
                  <a:pt x="154133" y="0"/>
                </a:lnTo>
                <a:cubicBezTo>
                  <a:pt x="152546" y="182031"/>
                  <a:pt x="157502" y="378350"/>
                  <a:pt x="155915" y="560381"/>
                </a:cubicBezTo>
                <a:lnTo>
                  <a:pt x="0" y="617532"/>
                </a:lnTo>
                <a:lnTo>
                  <a:pt x="0" y="59532"/>
                </a:lnTo>
                <a:close/>
              </a:path>
            </a:pathLst>
          </a:custGeom>
          <a:solidFill>
            <a:schemeClr val="accent6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  <p:sp>
        <p:nvSpPr>
          <p:cNvPr id="36" name="Rectangle 25"/>
          <p:cNvSpPr/>
          <p:nvPr/>
        </p:nvSpPr>
        <p:spPr>
          <a:xfrm>
            <a:off x="8478317" y="3120697"/>
            <a:ext cx="191375" cy="617532"/>
          </a:xfrm>
          <a:custGeom>
            <a:avLst/>
            <a:gdLst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54433 w 154433"/>
              <a:gd name="connsiteY2" fmla="*/ 558000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44908 w 154433"/>
              <a:gd name="connsiteY2" fmla="*/ 507993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49670"/>
              <a:gd name="connsiteY0" fmla="*/ 38100 h 596100"/>
              <a:gd name="connsiteX1" fmla="*/ 149670 w 149670"/>
              <a:gd name="connsiteY1" fmla="*/ 0 h 596100"/>
              <a:gd name="connsiteX2" fmla="*/ 144908 w 149670"/>
              <a:gd name="connsiteY2" fmla="*/ 546093 h 596100"/>
              <a:gd name="connsiteX3" fmla="*/ 0 w 149670"/>
              <a:gd name="connsiteY3" fmla="*/ 596100 h 596100"/>
              <a:gd name="connsiteX4" fmla="*/ 0 w 149670"/>
              <a:gd name="connsiteY4" fmla="*/ 38100 h 596100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4908 w 149670"/>
              <a:gd name="connsiteY2" fmla="*/ 569906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2526 w 149670"/>
              <a:gd name="connsiteY2" fmla="*/ 548475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56095"/>
              <a:gd name="connsiteY0" fmla="*/ 61913 h 619913"/>
              <a:gd name="connsiteX1" fmla="*/ 149670 w 156095"/>
              <a:gd name="connsiteY1" fmla="*/ 0 h 619913"/>
              <a:gd name="connsiteX2" fmla="*/ 155915 w 156095"/>
              <a:gd name="connsiteY2" fmla="*/ 562762 h 619913"/>
              <a:gd name="connsiteX3" fmla="*/ 0 w 156095"/>
              <a:gd name="connsiteY3" fmla="*/ 619913 h 619913"/>
              <a:gd name="connsiteX4" fmla="*/ 0 w 156095"/>
              <a:gd name="connsiteY4" fmla="*/ 61913 h 619913"/>
              <a:gd name="connsiteX0" fmla="*/ 0 w 156232"/>
              <a:gd name="connsiteY0" fmla="*/ 59532 h 617532"/>
              <a:gd name="connsiteX1" fmla="*/ 154133 w 156232"/>
              <a:gd name="connsiteY1" fmla="*/ 0 h 617532"/>
              <a:gd name="connsiteX2" fmla="*/ 155915 w 156232"/>
              <a:gd name="connsiteY2" fmla="*/ 560381 h 617532"/>
              <a:gd name="connsiteX3" fmla="*/ 0 w 156232"/>
              <a:gd name="connsiteY3" fmla="*/ 617532 h 617532"/>
              <a:gd name="connsiteX4" fmla="*/ 0 w 156232"/>
              <a:gd name="connsiteY4" fmla="*/ 59532 h 617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232" h="617532">
                <a:moveTo>
                  <a:pt x="0" y="59532"/>
                </a:moveTo>
                <a:lnTo>
                  <a:pt x="154133" y="0"/>
                </a:lnTo>
                <a:cubicBezTo>
                  <a:pt x="152546" y="182031"/>
                  <a:pt x="157502" y="378350"/>
                  <a:pt x="155915" y="560381"/>
                </a:cubicBezTo>
                <a:lnTo>
                  <a:pt x="0" y="617532"/>
                </a:lnTo>
                <a:lnTo>
                  <a:pt x="0" y="59532"/>
                </a:lnTo>
                <a:close/>
              </a:path>
            </a:pathLst>
          </a:custGeom>
          <a:solidFill>
            <a:schemeClr val="accent6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  <p:sp>
        <p:nvSpPr>
          <p:cNvPr id="37" name="Rectangle 25"/>
          <p:cNvSpPr/>
          <p:nvPr/>
        </p:nvSpPr>
        <p:spPr>
          <a:xfrm>
            <a:off x="8478317" y="2344665"/>
            <a:ext cx="191375" cy="617532"/>
          </a:xfrm>
          <a:custGeom>
            <a:avLst/>
            <a:gdLst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54433 w 154433"/>
              <a:gd name="connsiteY2" fmla="*/ 558000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44908 w 154433"/>
              <a:gd name="connsiteY2" fmla="*/ 507993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49670"/>
              <a:gd name="connsiteY0" fmla="*/ 38100 h 596100"/>
              <a:gd name="connsiteX1" fmla="*/ 149670 w 149670"/>
              <a:gd name="connsiteY1" fmla="*/ 0 h 596100"/>
              <a:gd name="connsiteX2" fmla="*/ 144908 w 149670"/>
              <a:gd name="connsiteY2" fmla="*/ 546093 h 596100"/>
              <a:gd name="connsiteX3" fmla="*/ 0 w 149670"/>
              <a:gd name="connsiteY3" fmla="*/ 596100 h 596100"/>
              <a:gd name="connsiteX4" fmla="*/ 0 w 149670"/>
              <a:gd name="connsiteY4" fmla="*/ 38100 h 596100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4908 w 149670"/>
              <a:gd name="connsiteY2" fmla="*/ 569906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2526 w 149670"/>
              <a:gd name="connsiteY2" fmla="*/ 548475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56095"/>
              <a:gd name="connsiteY0" fmla="*/ 61913 h 619913"/>
              <a:gd name="connsiteX1" fmla="*/ 149670 w 156095"/>
              <a:gd name="connsiteY1" fmla="*/ 0 h 619913"/>
              <a:gd name="connsiteX2" fmla="*/ 155915 w 156095"/>
              <a:gd name="connsiteY2" fmla="*/ 562762 h 619913"/>
              <a:gd name="connsiteX3" fmla="*/ 0 w 156095"/>
              <a:gd name="connsiteY3" fmla="*/ 619913 h 619913"/>
              <a:gd name="connsiteX4" fmla="*/ 0 w 156095"/>
              <a:gd name="connsiteY4" fmla="*/ 61913 h 619913"/>
              <a:gd name="connsiteX0" fmla="*/ 0 w 156232"/>
              <a:gd name="connsiteY0" fmla="*/ 59532 h 617532"/>
              <a:gd name="connsiteX1" fmla="*/ 154133 w 156232"/>
              <a:gd name="connsiteY1" fmla="*/ 0 h 617532"/>
              <a:gd name="connsiteX2" fmla="*/ 155915 w 156232"/>
              <a:gd name="connsiteY2" fmla="*/ 560381 h 617532"/>
              <a:gd name="connsiteX3" fmla="*/ 0 w 156232"/>
              <a:gd name="connsiteY3" fmla="*/ 617532 h 617532"/>
              <a:gd name="connsiteX4" fmla="*/ 0 w 156232"/>
              <a:gd name="connsiteY4" fmla="*/ 59532 h 617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232" h="617532">
                <a:moveTo>
                  <a:pt x="0" y="59532"/>
                </a:moveTo>
                <a:lnTo>
                  <a:pt x="154133" y="0"/>
                </a:lnTo>
                <a:cubicBezTo>
                  <a:pt x="152546" y="182031"/>
                  <a:pt x="157502" y="378350"/>
                  <a:pt x="155915" y="560381"/>
                </a:cubicBezTo>
                <a:lnTo>
                  <a:pt x="0" y="617532"/>
                </a:lnTo>
                <a:lnTo>
                  <a:pt x="0" y="59532"/>
                </a:lnTo>
                <a:close/>
              </a:path>
            </a:pathLst>
          </a:custGeom>
          <a:solidFill>
            <a:schemeClr val="accent6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  <p:sp>
        <p:nvSpPr>
          <p:cNvPr id="38" name="Rectangle 25"/>
          <p:cNvSpPr/>
          <p:nvPr/>
        </p:nvSpPr>
        <p:spPr>
          <a:xfrm>
            <a:off x="8478317" y="1568633"/>
            <a:ext cx="191375" cy="617532"/>
          </a:xfrm>
          <a:custGeom>
            <a:avLst/>
            <a:gdLst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54433 w 154433"/>
              <a:gd name="connsiteY2" fmla="*/ 558000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44908 w 154433"/>
              <a:gd name="connsiteY2" fmla="*/ 507993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49670"/>
              <a:gd name="connsiteY0" fmla="*/ 38100 h 596100"/>
              <a:gd name="connsiteX1" fmla="*/ 149670 w 149670"/>
              <a:gd name="connsiteY1" fmla="*/ 0 h 596100"/>
              <a:gd name="connsiteX2" fmla="*/ 144908 w 149670"/>
              <a:gd name="connsiteY2" fmla="*/ 546093 h 596100"/>
              <a:gd name="connsiteX3" fmla="*/ 0 w 149670"/>
              <a:gd name="connsiteY3" fmla="*/ 596100 h 596100"/>
              <a:gd name="connsiteX4" fmla="*/ 0 w 149670"/>
              <a:gd name="connsiteY4" fmla="*/ 38100 h 596100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4908 w 149670"/>
              <a:gd name="connsiteY2" fmla="*/ 569906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2526 w 149670"/>
              <a:gd name="connsiteY2" fmla="*/ 548475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56095"/>
              <a:gd name="connsiteY0" fmla="*/ 61913 h 619913"/>
              <a:gd name="connsiteX1" fmla="*/ 149670 w 156095"/>
              <a:gd name="connsiteY1" fmla="*/ 0 h 619913"/>
              <a:gd name="connsiteX2" fmla="*/ 155915 w 156095"/>
              <a:gd name="connsiteY2" fmla="*/ 562762 h 619913"/>
              <a:gd name="connsiteX3" fmla="*/ 0 w 156095"/>
              <a:gd name="connsiteY3" fmla="*/ 619913 h 619913"/>
              <a:gd name="connsiteX4" fmla="*/ 0 w 156095"/>
              <a:gd name="connsiteY4" fmla="*/ 61913 h 619913"/>
              <a:gd name="connsiteX0" fmla="*/ 0 w 156232"/>
              <a:gd name="connsiteY0" fmla="*/ 59532 h 617532"/>
              <a:gd name="connsiteX1" fmla="*/ 154133 w 156232"/>
              <a:gd name="connsiteY1" fmla="*/ 0 h 617532"/>
              <a:gd name="connsiteX2" fmla="*/ 155915 w 156232"/>
              <a:gd name="connsiteY2" fmla="*/ 560381 h 617532"/>
              <a:gd name="connsiteX3" fmla="*/ 0 w 156232"/>
              <a:gd name="connsiteY3" fmla="*/ 617532 h 617532"/>
              <a:gd name="connsiteX4" fmla="*/ 0 w 156232"/>
              <a:gd name="connsiteY4" fmla="*/ 59532 h 617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232" h="617532">
                <a:moveTo>
                  <a:pt x="0" y="59532"/>
                </a:moveTo>
                <a:lnTo>
                  <a:pt x="154133" y="0"/>
                </a:lnTo>
                <a:cubicBezTo>
                  <a:pt x="152546" y="182031"/>
                  <a:pt x="157502" y="378350"/>
                  <a:pt x="155915" y="560381"/>
                </a:cubicBezTo>
                <a:lnTo>
                  <a:pt x="0" y="617532"/>
                </a:lnTo>
                <a:lnTo>
                  <a:pt x="0" y="59532"/>
                </a:lnTo>
                <a:close/>
              </a:path>
            </a:pathLst>
          </a:custGeom>
          <a:solidFill>
            <a:schemeClr val="accent6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  <p:sp>
        <p:nvSpPr>
          <p:cNvPr id="39" name="Footer Placeholder 4"/>
          <p:cNvSpPr txBox="1">
            <a:spLocks/>
          </p:cNvSpPr>
          <p:nvPr/>
        </p:nvSpPr>
        <p:spPr>
          <a:xfrm>
            <a:off x="2854801" y="64008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EYInterstate Light" pitchFamily="2" charset="0"/>
                <a:ea typeface="+mn-ea"/>
                <a:cs typeface="+mn-cs"/>
              </a:defRPr>
            </a:lvl1pPr>
            <a:lvl2pPr marL="45636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2729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6909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5459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1824" algn="l" defTabSz="912729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38194" algn="l" defTabSz="912729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194554" algn="l" defTabSz="912729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0920" algn="l" defTabSz="912729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Program Strategy and Implementation Plan</a:t>
            </a:r>
            <a:endParaRPr lang="en-GB" dirty="0"/>
          </a:p>
        </p:txBody>
      </p:sp>
      <p:sp>
        <p:nvSpPr>
          <p:cNvPr id="26" name="Abgerundetes Rechteck 4"/>
          <p:cNvSpPr/>
          <p:nvPr/>
        </p:nvSpPr>
        <p:spPr bwMode="gray">
          <a:xfrm>
            <a:off x="1448800" y="4843039"/>
            <a:ext cx="7023477" cy="543600"/>
          </a:xfrm>
          <a:prstGeom prst="rect">
            <a:avLst/>
          </a:prstGeom>
          <a:solidFill>
            <a:srgbClr val="B2E3E6"/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0" tIns="0" rIns="0" bIns="0" anchor="ctr"/>
          <a:lstStyle/>
          <a:p>
            <a:pPr indent="-190500" defTabSz="801688" eaLnBrk="0" hangingPunct="0">
              <a:spcBef>
                <a:spcPct val="5000"/>
              </a:spcBef>
              <a:tabLst>
                <a:tab pos="116840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EYInterstate" panose="02000503020000020004" pitchFamily="2" charset="0"/>
              </a:rPr>
              <a:t>Identify SDG indictors relevant for CRVS</a:t>
            </a:r>
            <a:endParaRPr lang="en-US" dirty="0">
              <a:solidFill>
                <a:schemeClr val="tx1"/>
              </a:solidFill>
              <a:latin typeface="EYInterstate" panose="02000503020000020004" pitchFamily="2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3845" y="4898603"/>
            <a:ext cx="797702" cy="558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576" rIns="0" bIns="0" rtlCol="0" anchor="ctr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4000" b="1" dirty="0">
                <a:solidFill>
                  <a:schemeClr val="tx2"/>
                </a:solidFill>
                <a:latin typeface="EYInterstate" panose="02000503020000020004" pitchFamily="2" charset="0"/>
              </a:rPr>
              <a:t>5</a:t>
            </a:r>
          </a:p>
        </p:txBody>
      </p:sp>
      <p:sp>
        <p:nvSpPr>
          <p:cNvPr id="40" name="Rectangle 25"/>
          <p:cNvSpPr/>
          <p:nvPr/>
        </p:nvSpPr>
        <p:spPr>
          <a:xfrm>
            <a:off x="1251545" y="4839071"/>
            <a:ext cx="191375" cy="617532"/>
          </a:xfrm>
          <a:custGeom>
            <a:avLst/>
            <a:gdLst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54433 w 154433"/>
              <a:gd name="connsiteY2" fmla="*/ 558000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44908 w 154433"/>
              <a:gd name="connsiteY2" fmla="*/ 507993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49670"/>
              <a:gd name="connsiteY0" fmla="*/ 38100 h 596100"/>
              <a:gd name="connsiteX1" fmla="*/ 149670 w 149670"/>
              <a:gd name="connsiteY1" fmla="*/ 0 h 596100"/>
              <a:gd name="connsiteX2" fmla="*/ 144908 w 149670"/>
              <a:gd name="connsiteY2" fmla="*/ 546093 h 596100"/>
              <a:gd name="connsiteX3" fmla="*/ 0 w 149670"/>
              <a:gd name="connsiteY3" fmla="*/ 596100 h 596100"/>
              <a:gd name="connsiteX4" fmla="*/ 0 w 149670"/>
              <a:gd name="connsiteY4" fmla="*/ 38100 h 596100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4908 w 149670"/>
              <a:gd name="connsiteY2" fmla="*/ 569906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2526 w 149670"/>
              <a:gd name="connsiteY2" fmla="*/ 548475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56095"/>
              <a:gd name="connsiteY0" fmla="*/ 61913 h 619913"/>
              <a:gd name="connsiteX1" fmla="*/ 149670 w 156095"/>
              <a:gd name="connsiteY1" fmla="*/ 0 h 619913"/>
              <a:gd name="connsiteX2" fmla="*/ 155915 w 156095"/>
              <a:gd name="connsiteY2" fmla="*/ 562762 h 619913"/>
              <a:gd name="connsiteX3" fmla="*/ 0 w 156095"/>
              <a:gd name="connsiteY3" fmla="*/ 619913 h 619913"/>
              <a:gd name="connsiteX4" fmla="*/ 0 w 156095"/>
              <a:gd name="connsiteY4" fmla="*/ 61913 h 619913"/>
              <a:gd name="connsiteX0" fmla="*/ 0 w 156232"/>
              <a:gd name="connsiteY0" fmla="*/ 59532 h 617532"/>
              <a:gd name="connsiteX1" fmla="*/ 154133 w 156232"/>
              <a:gd name="connsiteY1" fmla="*/ 0 h 617532"/>
              <a:gd name="connsiteX2" fmla="*/ 155915 w 156232"/>
              <a:gd name="connsiteY2" fmla="*/ 560381 h 617532"/>
              <a:gd name="connsiteX3" fmla="*/ 0 w 156232"/>
              <a:gd name="connsiteY3" fmla="*/ 617532 h 617532"/>
              <a:gd name="connsiteX4" fmla="*/ 0 w 156232"/>
              <a:gd name="connsiteY4" fmla="*/ 59532 h 617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232" h="617532">
                <a:moveTo>
                  <a:pt x="0" y="59532"/>
                </a:moveTo>
                <a:lnTo>
                  <a:pt x="154133" y="0"/>
                </a:lnTo>
                <a:cubicBezTo>
                  <a:pt x="152546" y="182031"/>
                  <a:pt x="157502" y="378350"/>
                  <a:pt x="155915" y="560381"/>
                </a:cubicBezTo>
                <a:lnTo>
                  <a:pt x="0" y="617532"/>
                </a:lnTo>
                <a:lnTo>
                  <a:pt x="0" y="59532"/>
                </a:lnTo>
                <a:close/>
              </a:path>
            </a:pathLst>
          </a:custGeom>
          <a:solidFill>
            <a:schemeClr val="accent6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  <p:sp>
        <p:nvSpPr>
          <p:cNvPr id="41" name="Rectangle 25"/>
          <p:cNvSpPr/>
          <p:nvPr/>
        </p:nvSpPr>
        <p:spPr>
          <a:xfrm>
            <a:off x="8472276" y="4771656"/>
            <a:ext cx="191375" cy="617532"/>
          </a:xfrm>
          <a:custGeom>
            <a:avLst/>
            <a:gdLst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54433 w 154433"/>
              <a:gd name="connsiteY2" fmla="*/ 558000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54433"/>
              <a:gd name="connsiteY0" fmla="*/ 0 h 558000"/>
              <a:gd name="connsiteX1" fmla="*/ 154433 w 154433"/>
              <a:gd name="connsiteY1" fmla="*/ 0 h 558000"/>
              <a:gd name="connsiteX2" fmla="*/ 144908 w 154433"/>
              <a:gd name="connsiteY2" fmla="*/ 507993 h 558000"/>
              <a:gd name="connsiteX3" fmla="*/ 0 w 154433"/>
              <a:gd name="connsiteY3" fmla="*/ 558000 h 558000"/>
              <a:gd name="connsiteX4" fmla="*/ 0 w 154433"/>
              <a:gd name="connsiteY4" fmla="*/ 0 h 558000"/>
              <a:gd name="connsiteX0" fmla="*/ 0 w 149670"/>
              <a:gd name="connsiteY0" fmla="*/ 38100 h 596100"/>
              <a:gd name="connsiteX1" fmla="*/ 149670 w 149670"/>
              <a:gd name="connsiteY1" fmla="*/ 0 h 596100"/>
              <a:gd name="connsiteX2" fmla="*/ 144908 w 149670"/>
              <a:gd name="connsiteY2" fmla="*/ 546093 h 596100"/>
              <a:gd name="connsiteX3" fmla="*/ 0 w 149670"/>
              <a:gd name="connsiteY3" fmla="*/ 596100 h 596100"/>
              <a:gd name="connsiteX4" fmla="*/ 0 w 149670"/>
              <a:gd name="connsiteY4" fmla="*/ 38100 h 596100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4908 w 149670"/>
              <a:gd name="connsiteY2" fmla="*/ 569906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49670"/>
              <a:gd name="connsiteY0" fmla="*/ 61913 h 619913"/>
              <a:gd name="connsiteX1" fmla="*/ 149670 w 149670"/>
              <a:gd name="connsiteY1" fmla="*/ 0 h 619913"/>
              <a:gd name="connsiteX2" fmla="*/ 142526 w 149670"/>
              <a:gd name="connsiteY2" fmla="*/ 548475 h 619913"/>
              <a:gd name="connsiteX3" fmla="*/ 0 w 149670"/>
              <a:gd name="connsiteY3" fmla="*/ 619913 h 619913"/>
              <a:gd name="connsiteX4" fmla="*/ 0 w 149670"/>
              <a:gd name="connsiteY4" fmla="*/ 61913 h 619913"/>
              <a:gd name="connsiteX0" fmla="*/ 0 w 156095"/>
              <a:gd name="connsiteY0" fmla="*/ 61913 h 619913"/>
              <a:gd name="connsiteX1" fmla="*/ 149670 w 156095"/>
              <a:gd name="connsiteY1" fmla="*/ 0 h 619913"/>
              <a:gd name="connsiteX2" fmla="*/ 155915 w 156095"/>
              <a:gd name="connsiteY2" fmla="*/ 562762 h 619913"/>
              <a:gd name="connsiteX3" fmla="*/ 0 w 156095"/>
              <a:gd name="connsiteY3" fmla="*/ 619913 h 619913"/>
              <a:gd name="connsiteX4" fmla="*/ 0 w 156095"/>
              <a:gd name="connsiteY4" fmla="*/ 61913 h 619913"/>
              <a:gd name="connsiteX0" fmla="*/ 0 w 156232"/>
              <a:gd name="connsiteY0" fmla="*/ 59532 h 617532"/>
              <a:gd name="connsiteX1" fmla="*/ 154133 w 156232"/>
              <a:gd name="connsiteY1" fmla="*/ 0 h 617532"/>
              <a:gd name="connsiteX2" fmla="*/ 155915 w 156232"/>
              <a:gd name="connsiteY2" fmla="*/ 560381 h 617532"/>
              <a:gd name="connsiteX3" fmla="*/ 0 w 156232"/>
              <a:gd name="connsiteY3" fmla="*/ 617532 h 617532"/>
              <a:gd name="connsiteX4" fmla="*/ 0 w 156232"/>
              <a:gd name="connsiteY4" fmla="*/ 59532 h 617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232" h="617532">
                <a:moveTo>
                  <a:pt x="0" y="59532"/>
                </a:moveTo>
                <a:lnTo>
                  <a:pt x="154133" y="0"/>
                </a:lnTo>
                <a:cubicBezTo>
                  <a:pt x="152546" y="182031"/>
                  <a:pt x="157502" y="378350"/>
                  <a:pt x="155915" y="560381"/>
                </a:cubicBezTo>
                <a:lnTo>
                  <a:pt x="0" y="617532"/>
                </a:lnTo>
                <a:lnTo>
                  <a:pt x="0" y="59532"/>
                </a:lnTo>
                <a:close/>
              </a:path>
            </a:pathLst>
          </a:custGeom>
          <a:solidFill>
            <a:schemeClr val="accent6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47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kern="1200" dirty="0">
                <a:latin typeface="EYInterstate" panose="02000503020000020004" pitchFamily="2" charset="0"/>
                <a:cs typeface="Arial" pitchFamily="34" charset="0"/>
              </a:rPr>
              <a:t>Our major issues of CR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3820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IN" dirty="0">
                <a:solidFill>
                  <a:srgbClr val="000000"/>
                </a:solidFill>
              </a:rPr>
              <a:t>Remain paper-based and no connection with orther ID system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IN" dirty="0">
                <a:solidFill>
                  <a:srgbClr val="000000"/>
                </a:solidFill>
              </a:rPr>
              <a:t>Absence of comprehensive CRVS and Identification Law &amp; outdated of laws and regulations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IN" dirty="0">
                <a:solidFill>
                  <a:srgbClr val="000000"/>
                </a:solidFill>
              </a:rPr>
              <a:t>Failure to capture all information on birth and death &amp; barriers to resistraion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IN" dirty="0">
                <a:solidFill>
                  <a:srgbClr val="000000"/>
                </a:solidFill>
              </a:rPr>
              <a:t>Limited demand on the use of certificate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IN" dirty="0">
                <a:solidFill>
                  <a:srgbClr val="000000"/>
                </a:solidFill>
              </a:rPr>
              <a:t>Limited finacial resources and capabilities of national and local level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IN" dirty="0">
                <a:solidFill>
                  <a:srgbClr val="000000"/>
                </a:solidFill>
              </a:rPr>
              <a:t>Registration is depened on the applicants visit commune office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Notification from health centers depending on parent interest &amp; poor follow up from health facilities on vital event registration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Lack of effective collaboration between health centers and local registrar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Limited capacity of local registrar and under staffs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No effective tools to validate &amp; verify information </a:t>
            </a:r>
            <a:r>
              <a:rPr lang="mr-IN" dirty="0">
                <a:solidFill>
                  <a:srgbClr val="000000"/>
                </a:solidFill>
              </a:rPr>
              <a:t>–</a:t>
            </a:r>
            <a:r>
              <a:rPr lang="en-US" dirty="0">
                <a:solidFill>
                  <a:srgbClr val="000000"/>
                </a:solidFill>
              </a:rPr>
              <a:t> lead to issue duplicated certificates</a:t>
            </a:r>
          </a:p>
        </p:txBody>
      </p:sp>
    </p:spTree>
    <p:extLst>
      <p:ext uri="{BB962C8B-B14F-4D97-AF65-F5344CB8AC3E}">
        <p14:creationId xmlns:p14="http://schemas.microsoft.com/office/powerpoint/2010/main" val="221928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kern="1200" dirty="0">
                <a:latin typeface="EYInterstate" panose="02000503020000020004" pitchFamily="2" charset="0"/>
                <a:cs typeface="Arial" pitchFamily="34" charset="0"/>
              </a:rPr>
              <a:t>Our major issues of VS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382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Lack of knowledge on Vital Statistic and limited demand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CR data recorded in the registration books that cannot be used as data sources to compile and generate statistics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NIS is not able to produce Tabulation Table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Limited understanding of the statistical function of civil registration system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NIS produces Yearbook base only on census and survey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No clear over the meaning of Notification, Registration and Certification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Cause of death record by local registrar without medical certification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Too many homegrown systems in health sectors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Data management, analytical capacities and skills are very poor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Poor presentation of statistical data</a:t>
            </a:r>
          </a:p>
          <a:p>
            <a:pPr marL="285750" indent="-285750">
              <a:spcAft>
                <a:spcPts val="1200"/>
              </a:spcAft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Inadequate interaction between NIS and user of vital statistic</a:t>
            </a:r>
          </a:p>
        </p:txBody>
      </p:sp>
    </p:spTree>
    <p:extLst>
      <p:ext uri="{BB962C8B-B14F-4D97-AF65-F5344CB8AC3E}">
        <p14:creationId xmlns:p14="http://schemas.microsoft.com/office/powerpoint/2010/main" val="1169157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kern="1200" dirty="0">
                <a:latin typeface="EYInterstate" panose="02000503020000020004" pitchFamily="2" charset="0"/>
                <a:cs typeface="Arial" pitchFamily="34" charset="0"/>
              </a:rPr>
              <a:t>Data Quality Assessment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382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GDI fails to conduct CR data quality assessment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Limited skill on data quality assessment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Census and survey conducts for population statistic purposes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Commit to conduct data quality assessment as recommend by green book</a:t>
            </a:r>
          </a:p>
        </p:txBody>
      </p:sp>
    </p:spTree>
    <p:extLst>
      <p:ext uri="{BB962C8B-B14F-4D97-AF65-F5344CB8AC3E}">
        <p14:creationId xmlns:p14="http://schemas.microsoft.com/office/powerpoint/2010/main" val="102713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11" y="355600"/>
            <a:ext cx="8232775" cy="863600"/>
          </a:xfrm>
        </p:spPr>
        <p:txBody>
          <a:bodyPr/>
          <a:lstStyle/>
          <a:p>
            <a:r>
              <a:rPr lang="en-IN" dirty="0">
                <a:latin typeface="EYInterstate" panose="02000503020000020004" pitchFamily="2" charset="0"/>
              </a:rPr>
              <a:t>Our efforts</a:t>
            </a:r>
            <a:br>
              <a:rPr lang="en-IN" dirty="0">
                <a:latin typeface="EYInterstate" panose="02000503020000020004" pitchFamily="2" charset="0"/>
              </a:rPr>
            </a:br>
            <a:endParaRPr lang="en-IN" dirty="0">
              <a:latin typeface="EYInterstate" panose="02000503020000020004" pitchFamily="2" charset="0"/>
            </a:endParaRP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2854801" y="64008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EYInterstate Light" pitchFamily="2" charset="0"/>
                <a:ea typeface="+mn-ea"/>
                <a:cs typeface="+mn-cs"/>
              </a:defRPr>
            </a:lvl1pPr>
            <a:lvl2pPr marL="45636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2729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6909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5459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1824" algn="l" defTabSz="912729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38194" algn="l" defTabSz="912729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194554" algn="l" defTabSz="912729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0920" algn="l" defTabSz="912729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Program Strategy and Implementation Plan</a:t>
            </a:r>
            <a:endParaRPr lang="en-GB" dirty="0"/>
          </a:p>
        </p:txBody>
      </p:sp>
      <p:sp>
        <p:nvSpPr>
          <p:cNvPr id="7" name="Flowchart: Process 6"/>
          <p:cNvSpPr/>
          <p:nvPr/>
        </p:nvSpPr>
        <p:spPr>
          <a:xfrm>
            <a:off x="384317" y="1841888"/>
            <a:ext cx="8433625" cy="599842"/>
          </a:xfrm>
          <a:prstGeom prst="flowChartProcess">
            <a:avLst/>
          </a:prstGeom>
          <a:solidFill>
            <a:schemeClr val="tx2"/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4474542" y="1903828"/>
            <a:ext cx="4191001" cy="461702"/>
          </a:xfrm>
          <a:prstGeom prst="rect">
            <a:avLst/>
          </a:prstGeom>
          <a:solidFill>
            <a:srgbClr val="B2E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EYInterstate" panose="02000503020000020004" pitchFamily="2" charset="0"/>
              </a:rPr>
              <a:t>Provide legal identity for all, including birth registration by 2030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2143" y="1906462"/>
            <a:ext cx="3276599" cy="459068"/>
          </a:xfrm>
          <a:prstGeom prst="rect">
            <a:avLst/>
          </a:prstGeom>
          <a:solidFill>
            <a:srgbClr val="B2E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EYInterstate" panose="02000503020000020004" pitchFamily="2" charset="0"/>
              </a:rPr>
              <a:t>Make everyone count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4317" y="1524000"/>
            <a:ext cx="8433625" cy="3322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EYInterstate" panose="02000503020000020004" pitchFamily="2" charset="0"/>
              </a:rPr>
              <a:t>UN SDG 16.9 OBJECTIVES</a:t>
            </a:r>
            <a:endParaRPr lang="en-IN" sz="2000" b="1" dirty="0">
              <a:solidFill>
                <a:schemeClr val="tx2"/>
              </a:solidFill>
              <a:latin typeface="EYInterstate" panose="02000503020000020004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142" y="1903828"/>
            <a:ext cx="457200" cy="490330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283542" y="3276600"/>
            <a:ext cx="8534400" cy="1524409"/>
            <a:chOff x="567075" y="2291313"/>
            <a:chExt cx="9532153" cy="1764428"/>
          </a:xfrm>
        </p:grpSpPr>
        <p:sp>
          <p:nvSpPr>
            <p:cNvPr id="23" name="TextBox 22"/>
            <p:cNvSpPr txBox="1"/>
            <p:nvPr/>
          </p:nvSpPr>
          <p:spPr>
            <a:xfrm>
              <a:off x="567075" y="3335741"/>
              <a:ext cx="1800000" cy="720000"/>
            </a:xfrm>
            <a:prstGeom prst="rect">
              <a:avLst/>
            </a:prstGeom>
            <a:noFill/>
          </p:spPr>
          <p:txBody>
            <a:bodyPr wrap="square" lIns="0" tIns="0" rIns="91440" bIns="0" rtlCol="0">
              <a:no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en-US" sz="1100" dirty="0">
                  <a:latin typeface="EYInterstate" panose="02000503020000020004" pitchFamily="2" charset="0"/>
                </a:rPr>
                <a:t>CRVS regional action framework was published</a:t>
              </a:r>
            </a:p>
          </p:txBody>
        </p:sp>
        <p:sp>
          <p:nvSpPr>
            <p:cNvPr id="24" name="Oval 23"/>
            <p:cNvSpPr/>
            <p:nvPr/>
          </p:nvSpPr>
          <p:spPr bwMode="ltGray">
            <a:xfrm>
              <a:off x="8736628" y="2291313"/>
              <a:ext cx="925200" cy="924030"/>
            </a:xfrm>
            <a:prstGeom prst="ellipse">
              <a:avLst/>
            </a:prstGeom>
            <a:solidFill>
              <a:srgbClr val="B2E3E6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 anchorCtr="1"/>
            <a:lstStyle/>
            <a:p>
              <a:pPr algn="ctr">
                <a:spcAft>
                  <a:spcPts val="200"/>
                </a:spcAft>
              </a:pPr>
              <a:r>
                <a:rPr lang="en-US" sz="2800" b="1" dirty="0">
                  <a:solidFill>
                    <a:schemeClr val="tx1"/>
                  </a:solidFill>
                  <a:latin typeface="EYInterstate" panose="02000503020000020004" pitchFamily="2" charset="0"/>
                </a:rPr>
                <a:t>5</a:t>
              </a:r>
            </a:p>
          </p:txBody>
        </p:sp>
        <p:sp>
          <p:nvSpPr>
            <p:cNvPr id="25" name="Oval 24"/>
            <p:cNvSpPr/>
            <p:nvPr/>
          </p:nvSpPr>
          <p:spPr bwMode="ltGray">
            <a:xfrm>
              <a:off x="2980887" y="2291313"/>
              <a:ext cx="925200" cy="924030"/>
            </a:xfrm>
            <a:prstGeom prst="ellipse">
              <a:avLst/>
            </a:prstGeom>
            <a:solidFill>
              <a:srgbClr val="B2E3E6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 anchorCtr="1"/>
            <a:lstStyle/>
            <a:p>
              <a:pPr algn="ctr">
                <a:spcAft>
                  <a:spcPts val="200"/>
                </a:spcAft>
              </a:pPr>
              <a:r>
                <a:rPr lang="en-US" sz="2800" b="1" dirty="0">
                  <a:solidFill>
                    <a:schemeClr val="tx1"/>
                  </a:solidFill>
                  <a:latin typeface="EYInterstate" panose="02000503020000020004" pitchFamily="2" charset="0"/>
                </a:rPr>
                <a:t>2</a:t>
              </a:r>
            </a:p>
          </p:txBody>
        </p:sp>
        <p:sp>
          <p:nvSpPr>
            <p:cNvPr id="26" name="Oval 25"/>
            <p:cNvSpPr/>
            <p:nvPr/>
          </p:nvSpPr>
          <p:spPr bwMode="ltGray">
            <a:xfrm>
              <a:off x="1062307" y="2291313"/>
              <a:ext cx="925200" cy="924030"/>
            </a:xfrm>
            <a:prstGeom prst="ellipse">
              <a:avLst/>
            </a:prstGeom>
            <a:solidFill>
              <a:srgbClr val="B2E3E6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 anchorCtr="1"/>
            <a:lstStyle/>
            <a:p>
              <a:pPr algn="ctr">
                <a:spcAft>
                  <a:spcPts val="200"/>
                </a:spcAft>
              </a:pPr>
              <a:r>
                <a:rPr lang="en-US" sz="2800" b="1" dirty="0">
                  <a:solidFill>
                    <a:schemeClr val="tx1"/>
                  </a:solidFill>
                  <a:latin typeface="EYInterstate" panose="02000503020000020004" pitchFamily="2" charset="0"/>
                </a:rPr>
                <a:t>1</a:t>
              </a:r>
            </a:p>
          </p:txBody>
        </p:sp>
        <p:sp>
          <p:nvSpPr>
            <p:cNvPr id="27" name="Oval 26"/>
            <p:cNvSpPr/>
            <p:nvPr/>
          </p:nvSpPr>
          <p:spPr bwMode="ltGray">
            <a:xfrm>
              <a:off x="6818047" y="2291313"/>
              <a:ext cx="925200" cy="924030"/>
            </a:xfrm>
            <a:prstGeom prst="ellipse">
              <a:avLst/>
            </a:prstGeom>
            <a:solidFill>
              <a:srgbClr val="B2E3E6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 anchorCtr="1"/>
            <a:lstStyle/>
            <a:p>
              <a:pPr algn="ctr">
                <a:spcAft>
                  <a:spcPts val="200"/>
                </a:spcAft>
              </a:pPr>
              <a:r>
                <a:rPr lang="en-US" sz="2800" b="1" dirty="0">
                  <a:solidFill>
                    <a:schemeClr val="tx1"/>
                  </a:solidFill>
                  <a:latin typeface="EYInterstate" panose="02000503020000020004" pitchFamily="2" charset="0"/>
                </a:rPr>
                <a:t>4</a:t>
              </a:r>
            </a:p>
          </p:txBody>
        </p:sp>
        <p:sp>
          <p:nvSpPr>
            <p:cNvPr id="28" name="Oval 27"/>
            <p:cNvSpPr/>
            <p:nvPr/>
          </p:nvSpPr>
          <p:spPr bwMode="ltGray">
            <a:xfrm>
              <a:off x="4899467" y="2291313"/>
              <a:ext cx="925200" cy="924030"/>
            </a:xfrm>
            <a:prstGeom prst="ellipse">
              <a:avLst/>
            </a:prstGeom>
            <a:solidFill>
              <a:srgbClr val="B2E3E6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 anchorCtr="1"/>
            <a:lstStyle/>
            <a:p>
              <a:pPr algn="ctr">
                <a:spcAft>
                  <a:spcPts val="200"/>
                </a:spcAft>
              </a:pPr>
              <a:r>
                <a:rPr lang="en-US" sz="2800" b="1" dirty="0">
                  <a:solidFill>
                    <a:schemeClr val="tx1"/>
                  </a:solidFill>
                  <a:latin typeface="EYInterstate" panose="02000503020000020004" pitchFamily="2" charset="0"/>
                </a:rPr>
                <a:t>3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500113" y="3335741"/>
              <a:ext cx="1800000" cy="720000"/>
            </a:xfrm>
            <a:prstGeom prst="rect">
              <a:avLst/>
            </a:prstGeom>
            <a:noFill/>
          </p:spPr>
          <p:txBody>
            <a:bodyPr wrap="square" lIns="0" tIns="0" rIns="91440" bIns="0" rtlCol="0">
              <a:no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en-US" sz="1100" dirty="0">
                  <a:latin typeface="EYInterstate" panose="02000503020000020004" pitchFamily="2" charset="0"/>
                </a:rPr>
                <a:t>National Strategic Plan of Identification was published.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433151" y="3335740"/>
              <a:ext cx="1800000" cy="720000"/>
            </a:xfrm>
            <a:prstGeom prst="rect">
              <a:avLst/>
            </a:prstGeom>
            <a:noFill/>
          </p:spPr>
          <p:txBody>
            <a:bodyPr wrap="square" lIns="0" tIns="0" rIns="91440" bIns="0" rtlCol="0">
              <a:no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en-US" sz="1100" dirty="0">
                  <a:latin typeface="EYInterstate" panose="02000503020000020004" pitchFamily="2" charset="0"/>
                </a:rPr>
                <a:t>NSPI Implementation Plan finalized and summiting for endorsement by National Steering Committee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366189" y="3335740"/>
              <a:ext cx="1800000" cy="720000"/>
            </a:xfrm>
            <a:prstGeom prst="rect">
              <a:avLst/>
            </a:prstGeom>
            <a:noFill/>
          </p:spPr>
          <p:txBody>
            <a:bodyPr wrap="square" lIns="0" tIns="0" rIns="91440" bIns="0" rtlCol="0">
              <a:no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en-US" sz="1100" dirty="0">
                  <a:latin typeface="EYInterstate" panose="02000503020000020004" pitchFamily="2" charset="0"/>
                </a:rPr>
                <a:t>Selecting Service Provider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299228" y="3335741"/>
              <a:ext cx="1800000" cy="720000"/>
            </a:xfrm>
            <a:prstGeom prst="rect">
              <a:avLst/>
            </a:prstGeom>
            <a:noFill/>
          </p:spPr>
          <p:txBody>
            <a:bodyPr wrap="square" lIns="0" tIns="0" rIns="91440" bIns="0" rtlCol="0">
              <a:no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en-US" sz="1100" dirty="0">
                  <a:latin typeface="EYInterstate" panose="02000503020000020004" pitchFamily="2" charset="0"/>
                </a:rPr>
                <a:t>Implementation</a:t>
              </a:r>
            </a:p>
          </p:txBody>
        </p:sp>
        <p:cxnSp>
          <p:nvCxnSpPr>
            <p:cNvPr id="33" name="Shape 40"/>
            <p:cNvCxnSpPr>
              <a:stCxn id="24" idx="6"/>
              <a:endCxn id="26" idx="2"/>
            </p:cNvCxnSpPr>
            <p:nvPr/>
          </p:nvCxnSpPr>
          <p:spPr>
            <a:xfrm flipH="1">
              <a:off x="1062307" y="2753328"/>
              <a:ext cx="8599521" cy="12700"/>
            </a:xfrm>
            <a:prstGeom prst="bentConnector5">
              <a:avLst>
                <a:gd name="adj1" fmla="val -5406"/>
                <a:gd name="adj2" fmla="val -5483435"/>
                <a:gd name="adj3" fmla="val 105645"/>
              </a:avLst>
            </a:prstGeom>
            <a:noFill/>
            <a:ln w="19050" cap="flat">
              <a:solidFill>
                <a:schemeClr val="tx1"/>
              </a:solidFill>
              <a:prstDash val="sysDot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34" name="Straight Connector 33"/>
            <p:cNvCxnSpPr>
              <a:stCxn id="26" idx="6"/>
              <a:endCxn id="25" idx="2"/>
            </p:cNvCxnSpPr>
            <p:nvPr/>
          </p:nvCxnSpPr>
          <p:spPr>
            <a:xfrm>
              <a:off x="1987507" y="2753328"/>
              <a:ext cx="993380" cy="0"/>
            </a:xfrm>
            <a:prstGeom prst="line">
              <a:avLst/>
            </a:prstGeom>
            <a:noFill/>
            <a:ln w="19050" cap="flat">
              <a:solidFill>
                <a:schemeClr val="tx1"/>
              </a:solidFill>
              <a:prstDash val="sysDot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35" name="Straight Connector 34"/>
            <p:cNvCxnSpPr>
              <a:stCxn id="28" idx="6"/>
              <a:endCxn id="27" idx="2"/>
            </p:cNvCxnSpPr>
            <p:nvPr/>
          </p:nvCxnSpPr>
          <p:spPr>
            <a:xfrm>
              <a:off x="5824667" y="2753328"/>
              <a:ext cx="993380" cy="0"/>
            </a:xfrm>
            <a:prstGeom prst="line">
              <a:avLst/>
            </a:prstGeom>
            <a:noFill/>
            <a:ln w="19050" cap="flat">
              <a:solidFill>
                <a:schemeClr val="tx1"/>
              </a:solidFill>
              <a:prstDash val="sysDot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36" name="Straight Connector 35"/>
            <p:cNvCxnSpPr>
              <a:stCxn id="25" idx="6"/>
              <a:endCxn id="28" idx="2"/>
            </p:cNvCxnSpPr>
            <p:nvPr/>
          </p:nvCxnSpPr>
          <p:spPr>
            <a:xfrm>
              <a:off x="3906087" y="2753328"/>
              <a:ext cx="993380" cy="0"/>
            </a:xfrm>
            <a:prstGeom prst="line">
              <a:avLst/>
            </a:prstGeom>
            <a:noFill/>
            <a:ln w="19050" cap="flat">
              <a:solidFill>
                <a:schemeClr val="tx1"/>
              </a:solidFill>
              <a:prstDash val="sysDot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37" name="Straight Connector 36"/>
            <p:cNvCxnSpPr>
              <a:stCxn id="27" idx="6"/>
              <a:endCxn id="24" idx="2"/>
            </p:cNvCxnSpPr>
            <p:nvPr/>
          </p:nvCxnSpPr>
          <p:spPr>
            <a:xfrm>
              <a:off x="7743247" y="2753328"/>
              <a:ext cx="993381" cy="0"/>
            </a:xfrm>
            <a:prstGeom prst="line">
              <a:avLst/>
            </a:prstGeom>
            <a:noFill/>
            <a:ln w="19050" cap="flat">
              <a:solidFill>
                <a:schemeClr val="tx1"/>
              </a:solidFill>
              <a:prstDash val="sysDot"/>
              <a:miter lim="800000"/>
              <a:headEnd type="none" w="med" len="med"/>
              <a:tailEnd type="triangle" w="med" len="med"/>
            </a:ln>
          </p:spPr>
        </p:cxnSp>
      </p:grpSp>
      <p:sp>
        <p:nvSpPr>
          <p:cNvPr id="38" name="Rectangle 37"/>
          <p:cNvSpPr/>
          <p:nvPr/>
        </p:nvSpPr>
        <p:spPr>
          <a:xfrm>
            <a:off x="457211" y="5715000"/>
            <a:ext cx="8240729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EYInterstate Light" panose="02000506000000020004" pitchFamily="2" charset="0"/>
              </a:rPr>
              <a:t>Building Integrated Platform for CRVS &amp; ID Management System</a:t>
            </a:r>
            <a:endParaRPr lang="en-IN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81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kern="1200" dirty="0">
                <a:latin typeface="EYInterstate" panose="02000503020000020004" pitchFamily="2" charset="0"/>
                <a:cs typeface="Arial" pitchFamily="34" charset="0"/>
              </a:rPr>
              <a:t>Our efforts</a:t>
            </a:r>
            <a:endParaRPr lang="en-US" kern="1200" dirty="0">
              <a:latin typeface="EYInterstate" panose="02000503020000020004" pitchFamily="2" charset="0"/>
              <a:cs typeface="Arial" pitchFamily="34" charset="0"/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925865389"/>
              </p:ext>
            </p:extLst>
          </p:nvPr>
        </p:nvGraphicFramePr>
        <p:xfrm>
          <a:off x="838200" y="990600"/>
          <a:ext cx="7696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Rectangle 13"/>
          <p:cNvSpPr/>
          <p:nvPr/>
        </p:nvSpPr>
        <p:spPr>
          <a:xfrm>
            <a:off x="1158985" y="2529359"/>
            <a:ext cx="1473200" cy="431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EYInterstate" panose="02000503020000020004" pitchFamily="2" charset="0"/>
              </a:rPr>
              <a:t>Phase 1</a:t>
            </a:r>
            <a:endParaRPr lang="en-IN" sz="16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49784" y="1789246"/>
            <a:ext cx="1473200" cy="431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EYInterstate" panose="02000503020000020004" pitchFamily="2" charset="0"/>
              </a:rPr>
              <a:t>Phase 2</a:t>
            </a:r>
            <a:endParaRPr lang="en-IN" sz="16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51600" y="1091945"/>
            <a:ext cx="1473200" cy="431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EYInterstate" panose="02000503020000020004" pitchFamily="2" charset="0"/>
              </a:rPr>
              <a:t>Phase 3</a:t>
            </a:r>
            <a:endParaRPr lang="en-IN" sz="1600" dirty="0">
              <a:solidFill>
                <a:schemeClr val="tx1"/>
              </a:solidFill>
              <a:latin typeface="EYInterstate" panose="02000503020000020004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71149" y="3568700"/>
            <a:ext cx="1876851" cy="11557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lvl="0" indent="-171450">
              <a:buFont typeface="EYInterstate Light" panose="02000506000000020004" pitchFamily="2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EYInterstate Light" panose="02000506000000020004" pitchFamily="2" charset="0"/>
              </a:rPr>
              <a:t>Build IPIS</a:t>
            </a:r>
          </a:p>
          <a:p>
            <a:pPr marL="171450" lvl="0" indent="-171450">
              <a:buFont typeface="EYInterstate Light" panose="02000506000000020004" pitchFamily="2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EYInterstate Light" panose="02000506000000020004" pitchFamily="2" charset="0"/>
              </a:rPr>
              <a:t>Build CRVS</a:t>
            </a:r>
          </a:p>
          <a:p>
            <a:pPr marL="171450" lvl="0" indent="-171450">
              <a:buFont typeface="EYInterstate Light" panose="02000506000000020004" pitchFamily="2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EYInterstate Light" panose="02000506000000020004" pitchFamily="2" charset="0"/>
              </a:rPr>
              <a:t>Build interface to link with PMRS</a:t>
            </a:r>
          </a:p>
          <a:p>
            <a:pPr marL="171450" lvl="0" indent="-171450">
              <a:buFont typeface="EYInterstate Light" panose="02000506000000020004" pitchFamily="2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EYInterstate Light" panose="02000506000000020004" pitchFamily="2" charset="0"/>
              </a:rPr>
              <a:t>Build interfaces between IPIS, CRVS &amp; Khmer ID</a:t>
            </a:r>
            <a:endParaRPr lang="en-IN" sz="1400" dirty="0">
              <a:solidFill>
                <a:schemeClr val="tx1"/>
              </a:solidFill>
              <a:latin typeface="EYInterstate Light" panose="02000506000000020004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6629" y="2882900"/>
            <a:ext cx="1828801" cy="11557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lvl="0" indent="-171450">
              <a:buFont typeface="EYInterstate Light" panose="02000506000000020004" pitchFamily="2" charset="0"/>
              <a:buChar char="•"/>
            </a:pPr>
            <a:r>
              <a:rPr lang="en-IN" sz="1400" dirty="0">
                <a:solidFill>
                  <a:schemeClr val="tx1"/>
                </a:solidFill>
                <a:latin typeface="EYInterstate Light" panose="02000506000000020004" pitchFamily="2" charset="0"/>
              </a:rPr>
              <a:t>Build Residential system</a:t>
            </a:r>
          </a:p>
          <a:p>
            <a:pPr marL="171450" lvl="0" indent="-171450">
              <a:buFont typeface="EYInterstate Light" panose="02000506000000020004" pitchFamily="2" charset="0"/>
              <a:buChar char="•"/>
            </a:pPr>
            <a:r>
              <a:rPr lang="en-IN" sz="1400" dirty="0">
                <a:solidFill>
                  <a:schemeClr val="tx1"/>
                </a:solidFill>
                <a:latin typeface="EYInterstate Light" panose="02000506000000020004" pitchFamily="2" charset="0"/>
              </a:rPr>
              <a:t>Build Nationality system</a:t>
            </a:r>
          </a:p>
          <a:p>
            <a:pPr marL="171450" lvl="0" indent="-171450">
              <a:buFont typeface="EYInterstate Light" panose="02000506000000020004" pitchFamily="2" charset="0"/>
              <a:buChar char="•"/>
            </a:pPr>
            <a:r>
              <a:rPr lang="en-IN" sz="1400" dirty="0">
                <a:solidFill>
                  <a:schemeClr val="tx1"/>
                </a:solidFill>
                <a:latin typeface="EYInterstate Light" panose="02000506000000020004" pitchFamily="2" charset="0"/>
              </a:rPr>
              <a:t>Build interfaces between IPIS, Residential, Nationality &amp; Passport systems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477000" y="2209800"/>
            <a:ext cx="1765300" cy="11557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lvl="0" indent="-171450">
              <a:buFont typeface="EYInterstate Light" panose="02000506000000020004" pitchFamily="2" charset="0"/>
              <a:buChar char="•"/>
            </a:pPr>
            <a:r>
              <a:rPr lang="en-IN" sz="1400" dirty="0">
                <a:solidFill>
                  <a:schemeClr val="tx1"/>
                </a:solidFill>
                <a:latin typeface="EYInterstate Light" panose="02000506000000020004" pitchFamily="2" charset="0"/>
              </a:rPr>
              <a:t>Build IPIS service ecosystem for public &amp; private sector</a:t>
            </a:r>
          </a:p>
          <a:p>
            <a:pPr marL="171450" lvl="0" indent="-171450">
              <a:buFont typeface="EYInterstate Light" panose="02000506000000020004" pitchFamily="2" charset="0"/>
              <a:buChar char="•"/>
            </a:pPr>
            <a:r>
              <a:rPr lang="en-IN" sz="1400" dirty="0">
                <a:solidFill>
                  <a:schemeClr val="tx1"/>
                </a:solidFill>
                <a:latin typeface="EYInterstate Light" panose="02000506000000020004" pitchFamily="2" charset="0"/>
              </a:rPr>
              <a:t>Build IPIS interfaces with other Government department systems</a:t>
            </a:r>
          </a:p>
        </p:txBody>
      </p:sp>
      <p:pic>
        <p:nvPicPr>
          <p:cNvPr id="12" name="Picture 11" descr="cid:image007.png@01D11328.8B9BFB10"/>
          <p:cNvPicPr/>
          <p:nvPr/>
        </p:nvPicPr>
        <p:blipFill>
          <a:blip r:embed="rId8" r:link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14600"/>
            <a:ext cx="489169" cy="534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 descr="cid:image007.png@01D11328.8B9BFB10"/>
          <p:cNvPicPr/>
          <p:nvPr/>
        </p:nvPicPr>
        <p:blipFill>
          <a:blip r:embed="rId8" r:link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751673"/>
            <a:ext cx="489169" cy="534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cid:image007.png@01D11328.8B9BFB10"/>
          <p:cNvPicPr/>
          <p:nvPr/>
        </p:nvPicPr>
        <p:blipFill>
          <a:blip r:embed="rId8" r:link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537" y="1180044"/>
            <a:ext cx="444172" cy="48280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Footer Placeholder 4"/>
          <p:cNvSpPr txBox="1">
            <a:spLocks/>
          </p:cNvSpPr>
          <p:nvPr/>
        </p:nvSpPr>
        <p:spPr>
          <a:xfrm>
            <a:off x="2854801" y="64008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EYInterstate Light" pitchFamily="2" charset="0"/>
                <a:ea typeface="+mn-ea"/>
                <a:cs typeface="+mn-cs"/>
              </a:defRPr>
            </a:lvl1pPr>
            <a:lvl2pPr marL="45636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2729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6909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5459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1824" algn="l" defTabSz="912729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38194" algn="l" defTabSz="912729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194554" algn="l" defTabSz="912729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0920" algn="l" defTabSz="912729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Program Strategy and Implementation Plan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244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kern="1200" dirty="0">
                <a:latin typeface="EYInterstate" panose="02000503020000020004" pitchFamily="2" charset="0"/>
                <a:cs typeface="Arial" pitchFamily="34" charset="0"/>
              </a:rPr>
              <a:t>Our efforts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382000" cy="5663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Role of National Steering Committee (twice regular meeting)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Technical working group (regular quarter meeting)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Implement the NSPI Implementation Plan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Review and develop enabling legal frameworks for CRVS and Identification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Build Integrate Platform for CRVS &amp; ID Management System and link to PMRS (health) and interfaces to connect with other public and private sectors.</a:t>
            </a:r>
          </a:p>
        </p:txBody>
      </p:sp>
    </p:spTree>
    <p:extLst>
      <p:ext uri="{BB962C8B-B14F-4D97-AF65-F5344CB8AC3E}">
        <p14:creationId xmlns:p14="http://schemas.microsoft.com/office/powerpoint/2010/main" val="3370480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Core topics need to be collected</a:t>
            </a:r>
            <a:br>
              <a:rPr lang="en-IN" dirty="0"/>
            </a:b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382000" cy="5570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Live Birth:</a:t>
            </a:r>
          </a:p>
          <a:p>
            <a:pPr marL="799266" lvl="1" indent="-342900">
              <a:lnSpc>
                <a:spcPct val="150000"/>
              </a:lnSpc>
              <a:spcAft>
                <a:spcPts val="1200"/>
              </a:spcAft>
              <a:buFont typeface="Wingdings" charset="2"/>
              <a:buChar char="²"/>
            </a:pPr>
            <a:r>
              <a:rPr lang="en-US" sz="2400" dirty="0">
                <a:solidFill>
                  <a:srgbClr val="000000"/>
                </a:solidFill>
              </a:rPr>
              <a:t>Collect primary characteristic of event (  )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Death:</a:t>
            </a:r>
          </a:p>
          <a:p>
            <a:pPr marL="799266" lvl="1" indent="-342900">
              <a:lnSpc>
                <a:spcPct val="150000"/>
              </a:lnSpc>
              <a:spcAft>
                <a:spcPts val="1200"/>
              </a:spcAft>
              <a:buFont typeface="Wingdings" charset="2"/>
              <a:buChar char="²"/>
            </a:pPr>
            <a:r>
              <a:rPr lang="en-US" sz="2400" dirty="0">
                <a:solidFill>
                  <a:srgbClr val="000000"/>
                </a:solidFill>
              </a:rPr>
              <a:t>Collect primary characteristic of event (  )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Marriage:</a:t>
            </a:r>
          </a:p>
          <a:p>
            <a:pPr marL="799266" lvl="1" indent="-342900">
              <a:lnSpc>
                <a:spcPct val="150000"/>
              </a:lnSpc>
              <a:spcAft>
                <a:spcPts val="1200"/>
              </a:spcAft>
              <a:buFont typeface="Wingdings" charset="2"/>
              <a:buChar char="²"/>
            </a:pPr>
            <a:r>
              <a:rPr lang="en-US" sz="2400" dirty="0">
                <a:solidFill>
                  <a:srgbClr val="000000"/>
                </a:solidFill>
              </a:rPr>
              <a:t>Collect primary characteristic of event (  )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Divorce:</a:t>
            </a:r>
          </a:p>
          <a:p>
            <a:pPr marL="799266" lvl="1" indent="-342900">
              <a:lnSpc>
                <a:spcPct val="150000"/>
              </a:lnSpc>
              <a:spcAft>
                <a:spcPts val="1200"/>
              </a:spcAft>
              <a:buFont typeface="Wingdings" charset="2"/>
              <a:buChar char="²"/>
            </a:pPr>
            <a:r>
              <a:rPr lang="en-US" sz="2400" dirty="0">
                <a:solidFill>
                  <a:srgbClr val="000000"/>
                </a:solidFill>
              </a:rPr>
              <a:t>Collect primary characteristic of event (  )</a:t>
            </a:r>
          </a:p>
        </p:txBody>
      </p:sp>
      <p:sp>
        <p:nvSpPr>
          <p:cNvPr id="4" name="Diamond 3"/>
          <p:cNvSpPr/>
          <p:nvPr/>
        </p:nvSpPr>
        <p:spPr>
          <a:xfrm>
            <a:off x="6629400" y="1905000"/>
            <a:ext cx="152400" cy="228600"/>
          </a:xfrm>
          <a:prstGeom prst="diamond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" name="Diamond 4"/>
          <p:cNvSpPr/>
          <p:nvPr/>
        </p:nvSpPr>
        <p:spPr>
          <a:xfrm>
            <a:off x="6629400" y="3352800"/>
            <a:ext cx="152400" cy="228600"/>
          </a:xfrm>
          <a:prstGeom prst="diamond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Diamond 5"/>
          <p:cNvSpPr/>
          <p:nvPr/>
        </p:nvSpPr>
        <p:spPr>
          <a:xfrm>
            <a:off x="6629400" y="4724400"/>
            <a:ext cx="152400" cy="228600"/>
          </a:xfrm>
          <a:prstGeom prst="diamond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7" name="Diamond 6"/>
          <p:cNvSpPr/>
          <p:nvPr/>
        </p:nvSpPr>
        <p:spPr>
          <a:xfrm>
            <a:off x="6629400" y="6096000"/>
            <a:ext cx="152400" cy="228600"/>
          </a:xfrm>
          <a:prstGeom prst="diamond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326610"/>
      </p:ext>
    </p:extLst>
  </p:cSld>
  <p:clrMapOvr>
    <a:masterClrMapping/>
  </p:clrMapOvr>
</p:sld>
</file>

<file path=ppt/theme/theme1.xml><?xml version="1.0" encoding="utf-8"?>
<a:theme xmlns:a="http://schemas.openxmlformats.org/drawingml/2006/main" name="14_EY regular presentation">
  <a:themeElements>
    <a:clrScheme name="EY white projection-ready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A3AE"/>
      </a:accent5>
      <a:accent6>
        <a:srgbClr val="7FD1D6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12700">
          <a:solidFill>
            <a:schemeClr val="accent1"/>
          </a:solidFill>
        </a:ln>
      </a:spPr>
      <a:bodyPr rtlCol="0" anchor="t" anchorCtr="0"/>
      <a:lstStyle>
        <a:defPPr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Y_Handout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Y Special Use Red (Print and PPT)">
      <a:srgbClr val="F04C3E"/>
    </a:custClr>
    <a:custClr name="EY Special Use Blue (Print)">
      <a:srgbClr val="00A3AE"/>
    </a:custClr>
    <a:custClr name="EY Special Use Blue 50% (Print)">
      <a:srgbClr val="7FD1D6"/>
    </a:custClr>
    <a:custClr name="EY Special Use Purple (Print and PPT)">
      <a:srgbClr val="91278F"/>
    </a:custClr>
    <a:custClr name="EY Special Use Purple 50% (Print and PPT)">
      <a:srgbClr val="C893C7"/>
    </a:custClr>
    <a:custClr name="EY Special Use Green (Print and PPT)">
      <a:srgbClr val="2C973E"/>
    </a:custClr>
    <a:custClr name="EY Special Use Green 50% (Print)">
      <a:srgbClr val="95CB89"/>
    </a:custClr>
    <a:custClr name="EY Yellow 50% (Print)">
      <a:srgbClr val="FFF27F"/>
    </a:custClr>
    <a:custClr name="EY Link Blue">
      <a:srgbClr val="336699"/>
    </a:custClr>
    <a:custClr name="EY Special Use Blue (PPT)">
      <a:srgbClr val="0081AE"/>
    </a:custClr>
    <a:custClr name="EY Special Use Blue 50% (PPT)">
      <a:srgbClr val="7FC0D6"/>
    </a:custClr>
    <a:custClr name="EY Special Use Green 50% (PPT)">
      <a:srgbClr val="95CB9E"/>
    </a:custClr>
    <a:custClr name="EY Yellow 50% PPT)">
      <a:srgbClr val="FFE87F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33266</TotalTime>
  <Words>579</Words>
  <Application>Microsoft Office PowerPoint</Application>
  <PresentationFormat>On-screen Show (4:3)</PresentationFormat>
  <Paragraphs>91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Wingdings</vt:lpstr>
      <vt:lpstr>Arial</vt:lpstr>
      <vt:lpstr>EYInterstate Light</vt:lpstr>
      <vt:lpstr>EYInterstate</vt:lpstr>
      <vt:lpstr>EYInterstate Regular</vt:lpstr>
      <vt:lpstr>Calibri</vt:lpstr>
      <vt:lpstr>14_EY regular presentation</vt:lpstr>
      <vt:lpstr>Cambodian Strategy for Improving Civil Registration and Vital Statistics  17th November 2017             </vt:lpstr>
      <vt:lpstr>Agenda </vt:lpstr>
      <vt:lpstr>Our major issues of CR</vt:lpstr>
      <vt:lpstr>Our major issues of VS</vt:lpstr>
      <vt:lpstr>Data Quality Assessment</vt:lpstr>
      <vt:lpstr>Our efforts </vt:lpstr>
      <vt:lpstr>Our efforts</vt:lpstr>
      <vt:lpstr>Our efforts</vt:lpstr>
      <vt:lpstr>Core topics need to be collected </vt:lpstr>
      <vt:lpstr>SDG indicators relevant for RVS</vt:lpstr>
      <vt:lpstr>Thank You</vt:lpstr>
    </vt:vector>
  </TitlesOfParts>
  <Company>Ernst &amp; Young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Summary Future State Dashboard Sales</dc:title>
  <dc:creator>Ernst &amp; Young</dc:creator>
  <cp:lastModifiedBy>Maria Isabel Cobos</cp:lastModifiedBy>
  <cp:revision>1136</cp:revision>
  <cp:lastPrinted>2016-06-15T14:18:01Z</cp:lastPrinted>
  <dcterms:created xsi:type="dcterms:W3CDTF">2013-05-21T03:41:44Z</dcterms:created>
  <dcterms:modified xsi:type="dcterms:W3CDTF">2017-11-20T22:54:04Z</dcterms:modified>
</cp:coreProperties>
</file>